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39" r:id="rId3"/>
    <p:sldId id="340" r:id="rId4"/>
    <p:sldId id="342" r:id="rId5"/>
    <p:sldId id="343" r:id="rId6"/>
    <p:sldId id="357" r:id="rId7"/>
    <p:sldId id="353" r:id="rId8"/>
    <p:sldId id="358" r:id="rId9"/>
    <p:sldId id="359" r:id="rId10"/>
    <p:sldId id="350" r:id="rId11"/>
    <p:sldId id="346" r:id="rId12"/>
    <p:sldId id="347" r:id="rId13"/>
    <p:sldId id="355" r:id="rId14"/>
    <p:sldId id="35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69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FBA41-2386-4F73-9C89-9DAA0FEADE15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B730EE-BFB1-413B-8673-3A47D1ACD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330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CF4EAF-4654-4197-A681-27A77AAAADE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381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9FC14C-5059-48C1-AF21-C243F1BF75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B76A63A-ACBD-4C62-B85B-0F55803C8F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DF77A2-F1D9-4D64-A587-0133A6665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EB8CD-AA8E-428B-BDF6-A3346CDDB122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39A6A8-273F-49F9-8298-1A28E8233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13CDE3-938A-4A98-8434-E8B03E316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165B-9634-4E92-9FDD-168F438BCD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489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0DA0FC-BBE5-4B19-9F22-C60EACEB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5443866-D333-4D58-A0FB-8A1F8CB466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703F7D-E0D2-4D5E-A320-B54E8759D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EB8CD-AA8E-428B-BDF6-A3346CDDB122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D7E0B4-2D20-44F6-A97A-279EACCAE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50D76F-707B-4815-B3A0-E1D2A9A09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165B-9634-4E92-9FDD-168F438BCD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12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6A7F11E-CA90-46B2-A5C6-3B7DEB62F6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FFD71A9-1634-4FC5-84F4-6E0FAE8881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D50D18-B8A5-4E11-B693-E7E207C38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EB8CD-AA8E-428B-BDF6-A3346CDDB122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1728B0-3876-4F31-8DBA-6C960D4AF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B86F59-F289-46E5-AA60-CCF4CC7F4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165B-9634-4E92-9FDD-168F438BCD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44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0C7D69-9640-45EB-9A0D-FBEBDEF8C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4CC048-93DF-46EC-A83F-C64AB05B78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AC0684-9620-428E-842E-55248D25E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EB8CD-AA8E-428B-BDF6-A3346CDDB122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170775-CA10-4C26-8AEC-72682BCDD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63F583-46F4-42EC-86AE-555270E9E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165B-9634-4E92-9FDD-168F438BCD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155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03F09E-0A8E-40DC-8AA9-862BBEE79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5EBE44C-241A-47A1-9E1B-FECBAEA99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E258B9-C3CA-482C-9A2A-BD63B8CDF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EB8CD-AA8E-428B-BDF6-A3346CDDB122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147243-56DD-45B7-A4F1-EFE84841A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6ADEA2-2449-43DB-BF60-B0621FD6C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165B-9634-4E92-9FDD-168F438BCD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58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727D06-D366-47C1-954E-5020DB85D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6C45F2-E618-4EC8-BD89-37DCCCA7EE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CEB40B8-102D-4132-816C-1C018B6C45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7D0C628-4C2E-414F-B3EC-CE7159D9A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EB8CD-AA8E-428B-BDF6-A3346CDDB122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88B6B60-188C-4F73-93F0-ED6270EE4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FAB5B15-A551-4CFB-9F81-04DC9985C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165B-9634-4E92-9FDD-168F438BCD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792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2F0312-540D-4D61-997C-A56458C85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A82107C-6456-4893-A725-0E558AA51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EEA68F6-2C53-4617-B88C-CB8C25FE01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792BA3D-51C0-4D4E-8474-456B54F2D6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AA16016-8760-4F1B-A210-C087E4F344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3FB5470-3558-4434-9423-31C850F27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EB8CD-AA8E-428B-BDF6-A3346CDDB122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5FD932F-5C06-4C50-8998-A525C29A8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CCDBF2F-C193-470C-BE42-4E7F77EBA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165B-9634-4E92-9FDD-168F438BCD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560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6FD537-F89A-4491-B392-3E898D697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1C9539F-8079-4A89-8C70-3D932888D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EB8CD-AA8E-428B-BDF6-A3346CDDB122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09E9225-B55E-4ED3-9618-4A2330B71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DA6A885-A26D-4C3B-AFB1-21A773BF9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165B-9634-4E92-9FDD-168F438BCD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531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EA97B93-D657-4A05-B006-E26B527A2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EB8CD-AA8E-428B-BDF6-A3346CDDB122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0DF873F-1837-4255-942B-CD770EB20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0DF818-0DFB-4A0B-BE11-85408017F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165B-9634-4E92-9FDD-168F438BCD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833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331808-1E70-4721-9834-D10AED99A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D7CE23-E08D-494D-8EF6-D72CC05F0E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71A271A-5ADE-474A-92E6-D54272D402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585625-8193-42AD-A875-090E86907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EB8CD-AA8E-428B-BDF6-A3346CDDB122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8547E8-B1B9-463C-9E8E-FBBE27D5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0D9D366-A991-483D-8607-CEFCB40FD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165B-9634-4E92-9FDD-168F438BCD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286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5B53AB-2446-426B-8EEE-4142C3B48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1B231F5-BAF5-4653-A873-235BDE3A41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40F00C2-E8BD-41F9-80A5-3520BB81B6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53B8D6-57C8-4318-8FD1-27D75A468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EB8CD-AA8E-428B-BDF6-A3346CDDB122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08E96B3-2C9A-4E02-9821-0B90A6E3F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20BB2CB-F62F-48FC-B91F-F660FCD14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165B-9634-4E92-9FDD-168F438BCD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379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2B364A-158D-432D-8A9D-360995F35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769A29C-39A8-4191-A791-78BE05C24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F6E25A-7D90-418C-BBB2-AB6D8EB8F9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EB8CD-AA8E-428B-BDF6-A3346CDDB122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C88F64-0B5E-42D8-BE8C-67262568A7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F0B3B8-94D4-44C1-9FD1-9A6E876D23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C165B-9634-4E92-9FDD-168F438BCD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664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spu.ru/abitur/bachelor/perechen-programm.php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edkadry.nspu.ru/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spu.ru/abitur/bachelor/perechen-programm.php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внобедренный треугольник 4">
            <a:extLst>
              <a:ext uri="{FF2B5EF4-FFF2-40B4-BE49-F238E27FC236}">
                <a16:creationId xmlns:a16="http://schemas.microsoft.com/office/drawing/2014/main" id="{1E5DF4FD-7FFA-4CF0-BF0A-59F7CCE120BB}"/>
              </a:ext>
            </a:extLst>
          </p:cNvPr>
          <p:cNvSpPr/>
          <p:nvPr/>
        </p:nvSpPr>
        <p:spPr>
          <a:xfrm flipH="1" flipV="1">
            <a:off x="5949696" y="-9145"/>
            <a:ext cx="6242304" cy="1801368"/>
          </a:xfrm>
          <a:prstGeom prst="triangle">
            <a:avLst>
              <a:gd name="adj" fmla="val 17665"/>
            </a:avLst>
          </a:prstGeom>
          <a:gradFill flip="none" rotWithShape="1">
            <a:gsLst>
              <a:gs pos="0">
                <a:srgbClr val="114186"/>
              </a:gs>
              <a:gs pos="50000">
                <a:srgbClr val="0D4F97"/>
              </a:gs>
              <a:gs pos="100000">
                <a:srgbClr val="0760A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>
            <a:extLst>
              <a:ext uri="{FF2B5EF4-FFF2-40B4-BE49-F238E27FC236}">
                <a16:creationId xmlns:a16="http://schemas.microsoft.com/office/drawing/2014/main" id="{2C433B55-FA70-442C-B474-84EAD3228D76}"/>
              </a:ext>
            </a:extLst>
          </p:cNvPr>
          <p:cNvSpPr/>
          <p:nvPr/>
        </p:nvSpPr>
        <p:spPr>
          <a:xfrm rot="16200000">
            <a:off x="9830385" y="1240534"/>
            <a:ext cx="3619852" cy="1103378"/>
          </a:xfrm>
          <a:prstGeom prst="triangle">
            <a:avLst>
              <a:gd name="adj" fmla="val 49998"/>
            </a:avLst>
          </a:prstGeom>
          <a:gradFill>
            <a:gsLst>
              <a:gs pos="0">
                <a:srgbClr val="114186"/>
              </a:gs>
              <a:gs pos="50000">
                <a:srgbClr val="0D4F97"/>
              </a:gs>
              <a:gs pos="100000">
                <a:srgbClr val="0760A7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8F565D3-76EE-4556-9E14-21AB2CE54B4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81576" y="1062720"/>
            <a:ext cx="8090797" cy="5078858"/>
          </a:xfrm>
          <a:prstGeom prst="rect">
            <a:avLst/>
          </a:prstGeom>
        </p:spPr>
      </p:pic>
      <p:sp>
        <p:nvSpPr>
          <p:cNvPr id="9" name="Равнобедренный треугольник 8">
            <a:extLst>
              <a:ext uri="{FF2B5EF4-FFF2-40B4-BE49-F238E27FC236}">
                <a16:creationId xmlns:a16="http://schemas.microsoft.com/office/drawing/2014/main" id="{A19A45F2-D770-4F86-8E79-F86161E02B32}"/>
              </a:ext>
            </a:extLst>
          </p:cNvPr>
          <p:cNvSpPr/>
          <p:nvPr/>
        </p:nvSpPr>
        <p:spPr>
          <a:xfrm rot="13466352">
            <a:off x="-4577302" y="1184472"/>
            <a:ext cx="14059900" cy="7175545"/>
          </a:xfrm>
          <a:prstGeom prst="triangle">
            <a:avLst>
              <a:gd name="adj" fmla="val 48585"/>
            </a:avLst>
          </a:prstGeom>
          <a:gradFill flip="none" rotWithShape="1">
            <a:gsLst>
              <a:gs pos="0">
                <a:srgbClr val="114186">
                  <a:alpha val="96000"/>
                </a:srgbClr>
              </a:gs>
              <a:gs pos="50000">
                <a:srgbClr val="0D4F97">
                  <a:alpha val="83000"/>
                </a:srgbClr>
              </a:gs>
              <a:gs pos="100000">
                <a:srgbClr val="0760A7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7F47F01-09B6-4B45-A6EE-E3211A37A8D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686" y="1835579"/>
            <a:ext cx="1408179" cy="105308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FFBBDB5-FD05-4B34-B146-61781A3E2DF0}"/>
              </a:ext>
            </a:extLst>
          </p:cNvPr>
          <p:cNvSpPr/>
          <p:nvPr/>
        </p:nvSpPr>
        <p:spPr>
          <a:xfrm>
            <a:off x="4347882" y="3801034"/>
            <a:ext cx="7673470" cy="2383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ФГБОУ </a:t>
            </a:r>
            <a:r>
              <a:rPr lang="ru-RU" sz="3600" b="1" dirty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 «НГПУ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</a:p>
          <a:p>
            <a:pPr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Приём на целевое обучение</a:t>
            </a:r>
          </a:p>
          <a:p>
            <a:pPr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пределах квоты </a:t>
            </a:r>
          </a:p>
          <a:p>
            <a:pPr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81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81056C-4A6B-44A4-BB8D-041757EE15A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520" y="670672"/>
            <a:ext cx="8645410" cy="542700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685F217-77FA-4E10-849E-9CA4CE53F06A}"/>
              </a:ext>
            </a:extLst>
          </p:cNvPr>
          <p:cNvSpPr/>
          <p:nvPr/>
        </p:nvSpPr>
        <p:spPr>
          <a:xfrm>
            <a:off x="0" y="204537"/>
            <a:ext cx="493295" cy="998621"/>
          </a:xfrm>
          <a:prstGeom prst="rect">
            <a:avLst/>
          </a:prstGeom>
          <a:solidFill>
            <a:srgbClr val="1557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5796DC4C-5F46-46DA-8C59-F9DF1573E3E6}"/>
              </a:ext>
            </a:extLst>
          </p:cNvPr>
          <p:cNvCxnSpPr>
            <a:cxnSpLocks/>
          </p:cNvCxnSpPr>
          <p:nvPr/>
        </p:nvCxnSpPr>
        <p:spPr>
          <a:xfrm>
            <a:off x="868279" y="336884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AA716329-EC35-4617-95B9-386B66CD0301}"/>
              </a:ext>
            </a:extLst>
          </p:cNvPr>
          <p:cNvCxnSpPr>
            <a:cxnSpLocks/>
          </p:cNvCxnSpPr>
          <p:nvPr/>
        </p:nvCxnSpPr>
        <p:spPr>
          <a:xfrm>
            <a:off x="868279" y="1054768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62351B7-DDFB-4C26-99CA-699876EAFA1B}"/>
              </a:ext>
            </a:extLst>
          </p:cNvPr>
          <p:cNvSpPr/>
          <p:nvPr/>
        </p:nvSpPr>
        <p:spPr>
          <a:xfrm>
            <a:off x="948587" y="495771"/>
            <a:ext cx="103751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(20.06.25 – 25.07.25/15.07.25)</a:t>
            </a: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6A3C03F2-47B5-4E4A-AEA9-3746D804B5C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98" y="6216074"/>
            <a:ext cx="659923" cy="493514"/>
          </a:xfrm>
          <a:prstGeom prst="rect">
            <a:avLst/>
          </a:prstGeom>
        </p:spPr>
      </p:pic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5E7E9385-33DF-4798-A9C8-8B0F5A2B352A}"/>
              </a:ext>
            </a:extLst>
          </p:cNvPr>
          <p:cNvSpPr/>
          <p:nvPr/>
        </p:nvSpPr>
        <p:spPr>
          <a:xfrm>
            <a:off x="1153218" y="6308943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15578A"/>
                </a:solidFill>
              </a:rPr>
              <a:t>ФГБОУ ВО «НГПУ»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93295" y="1527871"/>
            <a:ext cx="10830426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Проконтролировать</a:t>
            </a:r>
            <a:r>
              <a:rPr lang="ru-RU" sz="3600" b="1" dirty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подачу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гражданами: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ЗАЯВЛЕНИЯ О ПРИЁМЕ на целевое обучение в пределах квоты в НГПУ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ЗАЯВКИ ПО КВОТЕ (заявки, содержащей согласие на заключение договора о целевом обучении  по квоте) </a:t>
            </a:r>
          </a:p>
          <a:p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r>
              <a:rPr lang="ru-RU" sz="3600" b="1" dirty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7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81056C-4A6B-44A4-BB8D-041757EE15A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308" y="715496"/>
            <a:ext cx="8645410" cy="542700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685F217-77FA-4E10-849E-9CA4CE53F06A}"/>
              </a:ext>
            </a:extLst>
          </p:cNvPr>
          <p:cNvSpPr/>
          <p:nvPr/>
        </p:nvSpPr>
        <p:spPr>
          <a:xfrm>
            <a:off x="0" y="204537"/>
            <a:ext cx="493295" cy="998621"/>
          </a:xfrm>
          <a:prstGeom prst="rect">
            <a:avLst/>
          </a:prstGeom>
          <a:solidFill>
            <a:srgbClr val="1557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5796DC4C-5F46-46DA-8C59-F9DF1573E3E6}"/>
              </a:ext>
            </a:extLst>
          </p:cNvPr>
          <p:cNvCxnSpPr>
            <a:cxnSpLocks/>
          </p:cNvCxnSpPr>
          <p:nvPr/>
        </p:nvCxnSpPr>
        <p:spPr>
          <a:xfrm>
            <a:off x="868279" y="336884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AA716329-EC35-4617-95B9-386B66CD0301}"/>
              </a:ext>
            </a:extLst>
          </p:cNvPr>
          <p:cNvCxnSpPr>
            <a:cxnSpLocks/>
          </p:cNvCxnSpPr>
          <p:nvPr/>
        </p:nvCxnSpPr>
        <p:spPr>
          <a:xfrm>
            <a:off x="868279" y="1054768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62351B7-DDFB-4C26-99CA-699876EAFA1B}"/>
              </a:ext>
            </a:extLst>
          </p:cNvPr>
          <p:cNvSpPr/>
          <p:nvPr/>
        </p:nvSpPr>
        <p:spPr>
          <a:xfrm>
            <a:off x="948587" y="495771"/>
            <a:ext cx="103751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(до 01.08.25 </a:t>
            </a:r>
            <a:r>
              <a:rPr lang="ru-RU" sz="3600" b="1" dirty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16.00)</a:t>
            </a: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6A3C03F2-47B5-4E4A-AEA9-3746D804B5C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98" y="6216074"/>
            <a:ext cx="659923" cy="493514"/>
          </a:xfrm>
          <a:prstGeom prst="rect">
            <a:avLst/>
          </a:prstGeom>
        </p:spPr>
      </p:pic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5E7E9385-33DF-4798-A9C8-8B0F5A2B352A}"/>
              </a:ext>
            </a:extLst>
          </p:cNvPr>
          <p:cNvSpPr/>
          <p:nvPr/>
        </p:nvSpPr>
        <p:spPr>
          <a:xfrm>
            <a:off x="1153218" y="6308943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15578A"/>
                </a:solidFill>
              </a:rPr>
              <a:t>ФГБОУ ВО «НГПУ»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93295" y="1527871"/>
            <a:ext cx="1083042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Проконтролировать</a:t>
            </a: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предоставление гражданином</a:t>
            </a: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 algn="ctr"/>
            <a:r>
              <a:rPr lang="ru-RU" sz="3600" b="1" dirty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СОГЛАСИЯ НА ЗАЧИСЛЕНИЕ </a:t>
            </a:r>
          </a:p>
          <a:p>
            <a:pPr lvl="0" algn="ctr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77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81056C-4A6B-44A4-BB8D-041757EE15A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308" y="715496"/>
            <a:ext cx="8645410" cy="542700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685F217-77FA-4E10-849E-9CA4CE53F06A}"/>
              </a:ext>
            </a:extLst>
          </p:cNvPr>
          <p:cNvSpPr/>
          <p:nvPr/>
        </p:nvSpPr>
        <p:spPr>
          <a:xfrm>
            <a:off x="0" y="204537"/>
            <a:ext cx="493295" cy="998621"/>
          </a:xfrm>
          <a:prstGeom prst="rect">
            <a:avLst/>
          </a:prstGeom>
          <a:solidFill>
            <a:srgbClr val="1557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5796DC4C-5F46-46DA-8C59-F9DF1573E3E6}"/>
              </a:ext>
            </a:extLst>
          </p:cNvPr>
          <p:cNvCxnSpPr>
            <a:cxnSpLocks/>
          </p:cNvCxnSpPr>
          <p:nvPr/>
        </p:nvCxnSpPr>
        <p:spPr>
          <a:xfrm>
            <a:off x="868279" y="336884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AA716329-EC35-4617-95B9-386B66CD0301}"/>
              </a:ext>
            </a:extLst>
          </p:cNvPr>
          <p:cNvCxnSpPr>
            <a:cxnSpLocks/>
          </p:cNvCxnSpPr>
          <p:nvPr/>
        </p:nvCxnSpPr>
        <p:spPr>
          <a:xfrm>
            <a:off x="868279" y="1054768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62351B7-DDFB-4C26-99CA-699876EAFA1B}"/>
              </a:ext>
            </a:extLst>
          </p:cNvPr>
          <p:cNvSpPr/>
          <p:nvPr/>
        </p:nvSpPr>
        <p:spPr>
          <a:xfrm>
            <a:off x="948587" y="495771"/>
            <a:ext cx="103751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(04.08.25 - 01.09.25) </a:t>
            </a:r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6A3C03F2-47B5-4E4A-AEA9-3746D804B5C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98" y="6216074"/>
            <a:ext cx="659923" cy="493514"/>
          </a:xfrm>
          <a:prstGeom prst="rect">
            <a:avLst/>
          </a:prstGeom>
        </p:spPr>
      </p:pic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5E7E9385-33DF-4798-A9C8-8B0F5A2B352A}"/>
              </a:ext>
            </a:extLst>
          </p:cNvPr>
          <p:cNvSpPr/>
          <p:nvPr/>
        </p:nvSpPr>
        <p:spPr>
          <a:xfrm>
            <a:off x="1153218" y="6308943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15578A"/>
                </a:solidFill>
              </a:rPr>
              <a:t>ФГБОУ ВО «НГПУ»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93295" y="1527871"/>
            <a:ext cx="1083042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Заключить </a:t>
            </a:r>
          </a:p>
          <a:p>
            <a:pPr lvl="0" algn="ctr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ДОГОВОР О ЦЕЛЕВОМ ОБУЧЕНИИ</a:t>
            </a: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гражданами, зачисленными на целевое обучение по целевой квоте в соответствии с предложением по квоте</a:t>
            </a:r>
          </a:p>
          <a:p>
            <a:pPr lvl="0"/>
            <a:endParaRPr lang="ru-RU" sz="48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35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81056C-4A6B-44A4-BB8D-041757EE15A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308" y="715496"/>
            <a:ext cx="8645410" cy="542700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685F217-77FA-4E10-849E-9CA4CE53F06A}"/>
              </a:ext>
            </a:extLst>
          </p:cNvPr>
          <p:cNvSpPr/>
          <p:nvPr/>
        </p:nvSpPr>
        <p:spPr>
          <a:xfrm>
            <a:off x="0" y="204537"/>
            <a:ext cx="493295" cy="998621"/>
          </a:xfrm>
          <a:prstGeom prst="rect">
            <a:avLst/>
          </a:prstGeom>
          <a:solidFill>
            <a:srgbClr val="1557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5796DC4C-5F46-46DA-8C59-F9DF1573E3E6}"/>
              </a:ext>
            </a:extLst>
          </p:cNvPr>
          <p:cNvCxnSpPr>
            <a:cxnSpLocks/>
          </p:cNvCxnSpPr>
          <p:nvPr/>
        </p:nvCxnSpPr>
        <p:spPr>
          <a:xfrm>
            <a:off x="868279" y="336884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AA716329-EC35-4617-95B9-386B66CD0301}"/>
              </a:ext>
            </a:extLst>
          </p:cNvPr>
          <p:cNvCxnSpPr>
            <a:cxnSpLocks/>
          </p:cNvCxnSpPr>
          <p:nvPr/>
        </p:nvCxnSpPr>
        <p:spPr>
          <a:xfrm>
            <a:off x="868279" y="1054768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62351B7-DDFB-4C26-99CA-699876EAFA1B}"/>
              </a:ext>
            </a:extLst>
          </p:cNvPr>
          <p:cNvSpPr/>
          <p:nvPr/>
        </p:nvSpPr>
        <p:spPr>
          <a:xfrm>
            <a:off x="954323" y="336884"/>
            <a:ext cx="109508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005B83"/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Причины не зачисления на места ЦК в 2024 году</a:t>
            </a:r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6A3C03F2-47B5-4E4A-AEA9-3746D804B5C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98" y="6216074"/>
            <a:ext cx="659923" cy="493514"/>
          </a:xfrm>
          <a:prstGeom prst="rect">
            <a:avLst/>
          </a:prstGeom>
        </p:spPr>
      </p:pic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5E7E9385-33DF-4798-A9C8-8B0F5A2B352A}"/>
              </a:ext>
            </a:extLst>
          </p:cNvPr>
          <p:cNvSpPr/>
          <p:nvPr/>
        </p:nvSpPr>
        <p:spPr>
          <a:xfrm>
            <a:off x="1153218" y="6308943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15578A"/>
                </a:solidFill>
              </a:rPr>
              <a:t>ФГБОУ ВО «НГПУ»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887402"/>
              </p:ext>
            </p:extLst>
          </p:nvPr>
        </p:nvGraphicFramePr>
        <p:xfrm>
          <a:off x="493295" y="1161807"/>
          <a:ext cx="11336283" cy="5040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7836">
                  <a:extLst>
                    <a:ext uri="{9D8B030D-6E8A-4147-A177-3AD203B41FA5}">
                      <a16:colId xmlns:a16="http://schemas.microsoft.com/office/drawing/2014/main" val="3945096623"/>
                    </a:ext>
                  </a:extLst>
                </a:gridCol>
                <a:gridCol w="1768447">
                  <a:extLst>
                    <a:ext uri="{9D8B030D-6E8A-4147-A177-3AD203B41FA5}">
                      <a16:colId xmlns:a16="http://schemas.microsoft.com/office/drawing/2014/main" val="2995174294"/>
                    </a:ext>
                  </a:extLst>
                </a:gridCol>
              </a:tblGrid>
              <a:tr h="53639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Причины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Количество абитуриентов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42800409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Зачислен по другому приоритету (отдельная, особая квоты)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44978654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Не прошел по конкурсу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68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44687297"/>
                  </a:ext>
                </a:extLst>
              </a:tr>
              <a:tr h="50381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Не прошел из-за превышения требуемого количества договоров о целевом обучении, указанного в предложении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44120989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Не участвовал в конкурсе: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9658476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Не</a:t>
                      </a:r>
                      <a:r>
                        <a:rPr lang="ru-RU" sz="1600" u="none" strike="noStrike" baseline="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подано заявление в НГПУ на целевые места </a:t>
                      </a:r>
                      <a:r>
                        <a:rPr lang="ru-RU" sz="16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ru-RU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при наличии заявки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109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75942021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Отсутствуют результаты ЕГЭ/ВИ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12799812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Значения ЕГЭ/ВИ ниже минимального значения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0002736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Заявка на другую конкурсную группу (отличается от указанной в заявлении)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29602962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Заявка не по квоте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80412438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Заявка отозвана абитуриентом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39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35644974"/>
                  </a:ext>
                </a:extLst>
              </a:tr>
              <a:tr h="40006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Не предоставлен оригинал документа об образовании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770898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711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AA1F60A-E8F2-4659-B167-16FE5302DCF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597" y="985008"/>
            <a:ext cx="8645410" cy="542700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EBB598E-61EA-422E-9293-EDD223FF4585}"/>
              </a:ext>
            </a:extLst>
          </p:cNvPr>
          <p:cNvSpPr/>
          <p:nvPr/>
        </p:nvSpPr>
        <p:spPr>
          <a:xfrm>
            <a:off x="0" y="204537"/>
            <a:ext cx="493295" cy="998621"/>
          </a:xfrm>
          <a:prstGeom prst="rect">
            <a:avLst/>
          </a:prstGeom>
          <a:solidFill>
            <a:srgbClr val="1557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1F37994-CC31-465F-B1A9-BA0829B4A67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98" y="6216074"/>
            <a:ext cx="659923" cy="493514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C7E3627-550B-44C0-8E64-61A0482B0864}"/>
              </a:ext>
            </a:extLst>
          </p:cNvPr>
          <p:cNvSpPr/>
          <p:nvPr/>
        </p:nvSpPr>
        <p:spPr>
          <a:xfrm>
            <a:off x="1153218" y="6308943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15578A"/>
                </a:solidFill>
              </a:rPr>
              <a:t>ФГБОУ ВО «НГПУ»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7DEDD57-6AC2-4721-A66B-61A7260AA49A}"/>
              </a:ext>
            </a:extLst>
          </p:cNvPr>
          <p:cNvSpPr/>
          <p:nvPr/>
        </p:nvSpPr>
        <p:spPr>
          <a:xfrm>
            <a:off x="1294646" y="1095469"/>
            <a:ext cx="5223849" cy="4436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5796DC4C-5F46-46DA-8C59-F9DF1573E3E6}"/>
              </a:ext>
            </a:extLst>
          </p:cNvPr>
          <p:cNvCxnSpPr>
            <a:cxnSpLocks/>
          </p:cNvCxnSpPr>
          <p:nvPr/>
        </p:nvCxnSpPr>
        <p:spPr>
          <a:xfrm>
            <a:off x="868279" y="218243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AA716329-EC35-4617-95B9-386B66CD0301}"/>
              </a:ext>
            </a:extLst>
          </p:cNvPr>
          <p:cNvCxnSpPr>
            <a:cxnSpLocks/>
          </p:cNvCxnSpPr>
          <p:nvPr/>
        </p:nvCxnSpPr>
        <p:spPr>
          <a:xfrm>
            <a:off x="868279" y="1203158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62351B7-DDFB-4C26-99CA-699876EAFA1B}"/>
              </a:ext>
            </a:extLst>
          </p:cNvPr>
          <p:cNvSpPr/>
          <p:nvPr/>
        </p:nvSpPr>
        <p:spPr>
          <a:xfrm>
            <a:off x="1100921" y="367555"/>
            <a:ext cx="95869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1557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НАШИ КОНТАКТЫ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541919" y="5391150"/>
            <a:ext cx="9078455" cy="91779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innerShdw blurRad="1066800" dist="2540000" dir="10740000">
              <a:prstClr val="black">
                <a:alpha val="28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Приёмная комиссия: </a:t>
            </a:r>
          </a:p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8(383) 383 32 42,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uppna@nspu.ru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87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81056C-4A6B-44A4-BB8D-041757EE15A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308" y="715496"/>
            <a:ext cx="8645410" cy="542700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685F217-77FA-4E10-849E-9CA4CE53F06A}"/>
              </a:ext>
            </a:extLst>
          </p:cNvPr>
          <p:cNvSpPr/>
          <p:nvPr/>
        </p:nvSpPr>
        <p:spPr>
          <a:xfrm>
            <a:off x="0" y="204537"/>
            <a:ext cx="493295" cy="998621"/>
          </a:xfrm>
          <a:prstGeom prst="rect">
            <a:avLst/>
          </a:prstGeom>
          <a:solidFill>
            <a:srgbClr val="1557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5796DC4C-5F46-46DA-8C59-F9DF1573E3E6}"/>
              </a:ext>
            </a:extLst>
          </p:cNvPr>
          <p:cNvCxnSpPr>
            <a:cxnSpLocks/>
          </p:cNvCxnSpPr>
          <p:nvPr/>
        </p:nvCxnSpPr>
        <p:spPr>
          <a:xfrm>
            <a:off x="868279" y="336884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AA716329-EC35-4617-95B9-386B66CD0301}"/>
              </a:ext>
            </a:extLst>
          </p:cNvPr>
          <p:cNvCxnSpPr>
            <a:cxnSpLocks/>
          </p:cNvCxnSpPr>
          <p:nvPr/>
        </p:nvCxnSpPr>
        <p:spPr>
          <a:xfrm>
            <a:off x="868279" y="1054768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62351B7-DDFB-4C26-99CA-699876EAFA1B}"/>
              </a:ext>
            </a:extLst>
          </p:cNvPr>
          <p:cNvSpPr/>
          <p:nvPr/>
        </p:nvSpPr>
        <p:spPr>
          <a:xfrm>
            <a:off x="948587" y="495771"/>
            <a:ext cx="103751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1</a:t>
            </a: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6A3C03F2-47B5-4E4A-AEA9-3746D804B5C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98" y="6216074"/>
            <a:ext cx="659923" cy="493514"/>
          </a:xfrm>
          <a:prstGeom prst="rect">
            <a:avLst/>
          </a:prstGeom>
        </p:spPr>
      </p:pic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5E7E9385-33DF-4798-A9C8-8B0F5A2B352A}"/>
              </a:ext>
            </a:extLst>
          </p:cNvPr>
          <p:cNvSpPr/>
          <p:nvPr/>
        </p:nvSpPr>
        <p:spPr>
          <a:xfrm>
            <a:off x="1153218" y="6308943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15578A"/>
                </a:solidFill>
              </a:rPr>
              <a:t>ФГБОУ ВО «НГПУ»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93295" y="1527871"/>
            <a:ext cx="1083042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Определить претендентов (учащихся 11 классов или выпускников колледжей) для поступления на целевые места в ФГБОУ ВО «НГПУ»</a:t>
            </a:r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64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81056C-4A6B-44A4-BB8D-041757EE15A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308" y="715496"/>
            <a:ext cx="8645410" cy="542700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685F217-77FA-4E10-849E-9CA4CE53F06A}"/>
              </a:ext>
            </a:extLst>
          </p:cNvPr>
          <p:cNvSpPr/>
          <p:nvPr/>
        </p:nvSpPr>
        <p:spPr>
          <a:xfrm>
            <a:off x="0" y="204537"/>
            <a:ext cx="493295" cy="998621"/>
          </a:xfrm>
          <a:prstGeom prst="rect">
            <a:avLst/>
          </a:prstGeom>
          <a:solidFill>
            <a:srgbClr val="1557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5796DC4C-5F46-46DA-8C59-F9DF1573E3E6}"/>
              </a:ext>
            </a:extLst>
          </p:cNvPr>
          <p:cNvCxnSpPr>
            <a:cxnSpLocks/>
          </p:cNvCxnSpPr>
          <p:nvPr/>
        </p:nvCxnSpPr>
        <p:spPr>
          <a:xfrm>
            <a:off x="868279" y="336884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AA716329-EC35-4617-95B9-386B66CD0301}"/>
              </a:ext>
            </a:extLst>
          </p:cNvPr>
          <p:cNvCxnSpPr>
            <a:cxnSpLocks/>
          </p:cNvCxnSpPr>
          <p:nvPr/>
        </p:nvCxnSpPr>
        <p:spPr>
          <a:xfrm>
            <a:off x="868279" y="1054768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62351B7-DDFB-4C26-99CA-699876EAFA1B}"/>
              </a:ext>
            </a:extLst>
          </p:cNvPr>
          <p:cNvSpPr/>
          <p:nvPr/>
        </p:nvSpPr>
        <p:spPr>
          <a:xfrm>
            <a:off x="948587" y="495771"/>
            <a:ext cx="103751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2</a:t>
            </a: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6A3C03F2-47B5-4E4A-AEA9-3746D804B5C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98" y="6216074"/>
            <a:ext cx="659923" cy="493514"/>
          </a:xfrm>
          <a:prstGeom prst="rect">
            <a:avLst/>
          </a:prstGeom>
        </p:spPr>
      </p:pic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5E7E9385-33DF-4798-A9C8-8B0F5A2B352A}"/>
              </a:ext>
            </a:extLst>
          </p:cNvPr>
          <p:cNvSpPr/>
          <p:nvPr/>
        </p:nvSpPr>
        <p:spPr>
          <a:xfrm>
            <a:off x="1153218" y="6308943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15578A"/>
                </a:solidFill>
              </a:rPr>
              <a:t>ФГБОУ ВО «НГПУ»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93295" y="1527871"/>
            <a:ext cx="1083042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сайте НГПУ в разделе «Абитуриенту»</a:t>
            </a:r>
          </a:p>
          <a:p>
            <a:r>
              <a:rPr lang="ru-RU" sz="3600" b="1" u="sng" dirty="0">
                <a:hlinkClick r:id="rId5"/>
              </a:rPr>
              <a:t>https://nspu.ru/abitur/bachelor/perechen-programm.php</a:t>
            </a:r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выбрать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программы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(код, направление, профиль) и условия поступления (перечень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ЕГЭ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выпускников СОО)</a:t>
            </a:r>
          </a:p>
          <a:p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12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81056C-4A6B-44A4-BB8D-041757EE15A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308" y="715496"/>
            <a:ext cx="8645410" cy="542700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685F217-77FA-4E10-849E-9CA4CE53F06A}"/>
              </a:ext>
            </a:extLst>
          </p:cNvPr>
          <p:cNvSpPr/>
          <p:nvPr/>
        </p:nvSpPr>
        <p:spPr>
          <a:xfrm>
            <a:off x="0" y="204537"/>
            <a:ext cx="493295" cy="998621"/>
          </a:xfrm>
          <a:prstGeom prst="rect">
            <a:avLst/>
          </a:prstGeom>
          <a:solidFill>
            <a:srgbClr val="1557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5796DC4C-5F46-46DA-8C59-F9DF1573E3E6}"/>
              </a:ext>
            </a:extLst>
          </p:cNvPr>
          <p:cNvCxnSpPr>
            <a:cxnSpLocks/>
          </p:cNvCxnSpPr>
          <p:nvPr/>
        </p:nvCxnSpPr>
        <p:spPr>
          <a:xfrm>
            <a:off x="868279" y="336884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AA716329-EC35-4617-95B9-386B66CD0301}"/>
              </a:ext>
            </a:extLst>
          </p:cNvPr>
          <p:cNvCxnSpPr>
            <a:cxnSpLocks/>
          </p:cNvCxnSpPr>
          <p:nvPr/>
        </p:nvCxnSpPr>
        <p:spPr>
          <a:xfrm>
            <a:off x="868279" y="1054768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62351B7-DDFB-4C26-99CA-699876EAFA1B}"/>
              </a:ext>
            </a:extLst>
          </p:cNvPr>
          <p:cNvSpPr/>
          <p:nvPr/>
        </p:nvSpPr>
        <p:spPr>
          <a:xfrm>
            <a:off x="948587" y="495771"/>
            <a:ext cx="103751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3 (</a:t>
            </a:r>
            <a:r>
              <a:rPr lang="ru-RU" sz="3600" b="1" dirty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позднее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20.03.2025)</a:t>
            </a:r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6A3C03F2-47B5-4E4A-AEA9-3746D804B5C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98" y="6216074"/>
            <a:ext cx="659923" cy="493514"/>
          </a:xfrm>
          <a:prstGeom prst="rect">
            <a:avLst/>
          </a:prstGeom>
        </p:spPr>
      </p:pic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5E7E9385-33DF-4798-A9C8-8B0F5A2B352A}"/>
              </a:ext>
            </a:extLst>
          </p:cNvPr>
          <p:cNvSpPr/>
          <p:nvPr/>
        </p:nvSpPr>
        <p:spPr>
          <a:xfrm>
            <a:off x="1153218" y="6308943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15578A"/>
                </a:solidFill>
              </a:rPr>
              <a:t>ФГБОУ ВО «НГПУ»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93295" y="1527871"/>
            <a:ext cx="1083042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Внести </a:t>
            </a:r>
            <a:r>
              <a:rPr lang="ru-RU" sz="3600" b="1" dirty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информационную систему </a:t>
            </a:r>
          </a:p>
          <a:p>
            <a:r>
              <a:rPr lang="ru-RU" sz="3600" b="1" dirty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«Педагогические кадры Новосибирской области» </a:t>
            </a:r>
          </a:p>
          <a:p>
            <a:r>
              <a:rPr lang="ru-RU" sz="3600" b="1" u="sng" dirty="0">
                <a:hlinkClick r:id="rId5"/>
              </a:rPr>
              <a:t>http://pedkadry.nspu.ru</a:t>
            </a:r>
            <a:r>
              <a:rPr lang="ru-RU" sz="3600" b="1" dirty="0"/>
              <a:t> </a:t>
            </a:r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 о потребности в количестве граждан, желающих заключить договор о целевом обучении в НГПУ </a:t>
            </a:r>
          </a:p>
          <a:p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9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81056C-4A6B-44A4-BB8D-041757EE15A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308" y="715496"/>
            <a:ext cx="8645410" cy="542700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685F217-77FA-4E10-849E-9CA4CE53F06A}"/>
              </a:ext>
            </a:extLst>
          </p:cNvPr>
          <p:cNvSpPr/>
          <p:nvPr/>
        </p:nvSpPr>
        <p:spPr>
          <a:xfrm>
            <a:off x="0" y="204537"/>
            <a:ext cx="493295" cy="998621"/>
          </a:xfrm>
          <a:prstGeom prst="rect">
            <a:avLst/>
          </a:prstGeom>
          <a:solidFill>
            <a:srgbClr val="1557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5796DC4C-5F46-46DA-8C59-F9DF1573E3E6}"/>
              </a:ext>
            </a:extLst>
          </p:cNvPr>
          <p:cNvCxnSpPr>
            <a:cxnSpLocks/>
          </p:cNvCxnSpPr>
          <p:nvPr/>
        </p:nvCxnSpPr>
        <p:spPr>
          <a:xfrm>
            <a:off x="868279" y="336884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AA716329-EC35-4617-95B9-386B66CD0301}"/>
              </a:ext>
            </a:extLst>
          </p:cNvPr>
          <p:cNvCxnSpPr>
            <a:cxnSpLocks/>
          </p:cNvCxnSpPr>
          <p:nvPr/>
        </p:nvCxnSpPr>
        <p:spPr>
          <a:xfrm>
            <a:off x="868279" y="1054768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62351B7-DDFB-4C26-99CA-699876EAFA1B}"/>
              </a:ext>
            </a:extLst>
          </p:cNvPr>
          <p:cNvSpPr/>
          <p:nvPr/>
        </p:nvSpPr>
        <p:spPr>
          <a:xfrm>
            <a:off x="948587" y="495771"/>
            <a:ext cx="103751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4 (после 10.04.2025)</a:t>
            </a:r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6A3C03F2-47B5-4E4A-AEA9-3746D804B5C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98" y="6216074"/>
            <a:ext cx="659923" cy="493514"/>
          </a:xfrm>
          <a:prstGeom prst="rect">
            <a:avLst/>
          </a:prstGeom>
        </p:spPr>
      </p:pic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5E7E9385-33DF-4798-A9C8-8B0F5A2B352A}"/>
              </a:ext>
            </a:extLst>
          </p:cNvPr>
          <p:cNvSpPr/>
          <p:nvPr/>
        </p:nvSpPr>
        <p:spPr>
          <a:xfrm>
            <a:off x="1153218" y="6308943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15578A"/>
                </a:solidFill>
              </a:rPr>
              <a:t>ФГБОУ ВО «НГПУ»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93295" y="1527871"/>
            <a:ext cx="1083042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Проверить на сайте НГПУ в разделе «Абитуриенту» </a:t>
            </a:r>
          </a:p>
          <a:p>
            <a:pPr lvl="0"/>
            <a:r>
              <a:rPr lang="ru-RU" sz="3600" b="1" u="sng" dirty="0">
                <a:hlinkClick r:id="rId5"/>
              </a:rPr>
              <a:t>https://nspu.ru/abitur/bachelor/perechen-programm.php</a:t>
            </a:r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наличие целевых мест на выбранных программах</a:t>
            </a:r>
          </a:p>
          <a:p>
            <a:pPr lvl="0"/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97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81056C-4A6B-44A4-BB8D-041757EE15A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308" y="715496"/>
            <a:ext cx="8645410" cy="542700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685F217-77FA-4E10-849E-9CA4CE53F06A}"/>
              </a:ext>
            </a:extLst>
          </p:cNvPr>
          <p:cNvSpPr/>
          <p:nvPr/>
        </p:nvSpPr>
        <p:spPr>
          <a:xfrm>
            <a:off x="0" y="204537"/>
            <a:ext cx="493295" cy="998621"/>
          </a:xfrm>
          <a:prstGeom prst="rect">
            <a:avLst/>
          </a:prstGeom>
          <a:solidFill>
            <a:srgbClr val="1557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5796DC4C-5F46-46DA-8C59-F9DF1573E3E6}"/>
              </a:ext>
            </a:extLst>
          </p:cNvPr>
          <p:cNvCxnSpPr>
            <a:cxnSpLocks/>
          </p:cNvCxnSpPr>
          <p:nvPr/>
        </p:nvCxnSpPr>
        <p:spPr>
          <a:xfrm>
            <a:off x="868279" y="336884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AA716329-EC35-4617-95B9-386B66CD0301}"/>
              </a:ext>
            </a:extLst>
          </p:cNvPr>
          <p:cNvCxnSpPr>
            <a:cxnSpLocks/>
          </p:cNvCxnSpPr>
          <p:nvPr/>
        </p:nvCxnSpPr>
        <p:spPr>
          <a:xfrm>
            <a:off x="868279" y="1054768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62351B7-DDFB-4C26-99CA-699876EAFA1B}"/>
              </a:ext>
            </a:extLst>
          </p:cNvPr>
          <p:cNvSpPr/>
          <p:nvPr/>
        </p:nvSpPr>
        <p:spPr>
          <a:xfrm>
            <a:off x="948587" y="495771"/>
            <a:ext cx="103751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6A3C03F2-47B5-4E4A-AEA9-3746D804B5C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98" y="6216074"/>
            <a:ext cx="659923" cy="493514"/>
          </a:xfrm>
          <a:prstGeom prst="rect">
            <a:avLst/>
          </a:prstGeom>
        </p:spPr>
      </p:pic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5E7E9385-33DF-4798-A9C8-8B0F5A2B352A}"/>
              </a:ext>
            </a:extLst>
          </p:cNvPr>
          <p:cNvSpPr/>
          <p:nvPr/>
        </p:nvSpPr>
        <p:spPr>
          <a:xfrm>
            <a:off x="1153218" y="6308943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15578A"/>
                </a:solidFill>
              </a:rPr>
              <a:t>ФГБОУ ВО «НГПУ»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93295" y="1527871"/>
            <a:ext cx="10830426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Провести (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усмотрение заказчика)</a:t>
            </a: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err="1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профориентационные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МЕРОПРИЯТИЯ,</a:t>
            </a: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участие в которых предусмотрено начисление поступающим на целевые места </a:t>
            </a: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БАЛЛОВ </a:t>
            </a: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целевые индивидуальные достижения</a:t>
            </a:r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4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81056C-4A6B-44A4-BB8D-041757EE15A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308" y="715496"/>
            <a:ext cx="8645410" cy="542700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685F217-77FA-4E10-849E-9CA4CE53F06A}"/>
              </a:ext>
            </a:extLst>
          </p:cNvPr>
          <p:cNvSpPr/>
          <p:nvPr/>
        </p:nvSpPr>
        <p:spPr>
          <a:xfrm>
            <a:off x="0" y="204537"/>
            <a:ext cx="493295" cy="998621"/>
          </a:xfrm>
          <a:prstGeom prst="rect">
            <a:avLst/>
          </a:prstGeom>
          <a:solidFill>
            <a:srgbClr val="1557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5796DC4C-5F46-46DA-8C59-F9DF1573E3E6}"/>
              </a:ext>
            </a:extLst>
          </p:cNvPr>
          <p:cNvCxnSpPr>
            <a:cxnSpLocks/>
          </p:cNvCxnSpPr>
          <p:nvPr/>
        </p:nvCxnSpPr>
        <p:spPr>
          <a:xfrm>
            <a:off x="868279" y="336884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AA716329-EC35-4617-95B9-386B66CD0301}"/>
              </a:ext>
            </a:extLst>
          </p:cNvPr>
          <p:cNvCxnSpPr>
            <a:cxnSpLocks/>
          </p:cNvCxnSpPr>
          <p:nvPr/>
        </p:nvCxnSpPr>
        <p:spPr>
          <a:xfrm>
            <a:off x="868279" y="1054768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62351B7-DDFB-4C26-99CA-699876EAFA1B}"/>
              </a:ext>
            </a:extLst>
          </p:cNvPr>
          <p:cNvSpPr/>
          <p:nvPr/>
        </p:nvSpPr>
        <p:spPr>
          <a:xfrm>
            <a:off x="948587" y="495771"/>
            <a:ext cx="103751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ru-RU" sz="3600" b="1" dirty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(не позднее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10.06.2025) </a:t>
            </a:r>
          </a:p>
          <a:p>
            <a:pPr algn="ctr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6A3C03F2-47B5-4E4A-AEA9-3746D804B5C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98" y="6216074"/>
            <a:ext cx="659923" cy="493514"/>
          </a:xfrm>
          <a:prstGeom prst="rect">
            <a:avLst/>
          </a:prstGeom>
        </p:spPr>
      </p:pic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5E7E9385-33DF-4798-A9C8-8B0F5A2B352A}"/>
              </a:ext>
            </a:extLst>
          </p:cNvPr>
          <p:cNvSpPr/>
          <p:nvPr/>
        </p:nvSpPr>
        <p:spPr>
          <a:xfrm>
            <a:off x="1153218" y="6308943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15578A"/>
                </a:solidFill>
              </a:rPr>
              <a:t>ФГБОУ ВО «НГПУ»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93295" y="1527871"/>
            <a:ext cx="1083042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Разместить на платформе </a:t>
            </a: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«Работа в России»</a:t>
            </a:r>
          </a:p>
          <a:p>
            <a:pPr lvl="0" algn="ctr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ПРЕДЛОЖЕНИЯ ПО КВОТЕ</a:t>
            </a:r>
          </a:p>
          <a:p>
            <a:pPr lvl="0" algn="ctr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(предложения о заключении </a:t>
            </a: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договоров о целевом обучении)</a:t>
            </a:r>
          </a:p>
        </p:txBody>
      </p:sp>
    </p:spTree>
    <p:extLst>
      <p:ext uri="{BB962C8B-B14F-4D97-AF65-F5344CB8AC3E}">
        <p14:creationId xmlns:p14="http://schemas.microsoft.com/office/powerpoint/2010/main" val="134548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81056C-4A6B-44A4-BB8D-041757EE15A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308" y="715496"/>
            <a:ext cx="8645410" cy="542700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685F217-77FA-4E10-849E-9CA4CE53F06A}"/>
              </a:ext>
            </a:extLst>
          </p:cNvPr>
          <p:cNvSpPr/>
          <p:nvPr/>
        </p:nvSpPr>
        <p:spPr>
          <a:xfrm>
            <a:off x="0" y="204537"/>
            <a:ext cx="493295" cy="998621"/>
          </a:xfrm>
          <a:prstGeom prst="rect">
            <a:avLst/>
          </a:prstGeom>
          <a:solidFill>
            <a:srgbClr val="1557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5796DC4C-5F46-46DA-8C59-F9DF1573E3E6}"/>
              </a:ext>
            </a:extLst>
          </p:cNvPr>
          <p:cNvCxnSpPr>
            <a:cxnSpLocks/>
          </p:cNvCxnSpPr>
          <p:nvPr/>
        </p:nvCxnSpPr>
        <p:spPr>
          <a:xfrm>
            <a:off x="868279" y="336884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AA716329-EC35-4617-95B9-386B66CD0301}"/>
              </a:ext>
            </a:extLst>
          </p:cNvPr>
          <p:cNvCxnSpPr>
            <a:cxnSpLocks/>
          </p:cNvCxnSpPr>
          <p:nvPr/>
        </p:nvCxnSpPr>
        <p:spPr>
          <a:xfrm>
            <a:off x="868279" y="1054768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62351B7-DDFB-4C26-99CA-699876EAFA1B}"/>
              </a:ext>
            </a:extLst>
          </p:cNvPr>
          <p:cNvSpPr/>
          <p:nvPr/>
        </p:nvSpPr>
        <p:spPr>
          <a:xfrm>
            <a:off x="948587" y="495771"/>
            <a:ext cx="103751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ru-RU" sz="3600" b="1" dirty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(не позднее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10.06.2025) </a:t>
            </a:r>
          </a:p>
          <a:p>
            <a:pPr algn="ctr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6A3C03F2-47B5-4E4A-AEA9-3746D804B5C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98" y="6216074"/>
            <a:ext cx="659923" cy="493514"/>
          </a:xfrm>
          <a:prstGeom prst="rect">
            <a:avLst/>
          </a:prstGeom>
        </p:spPr>
      </p:pic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5E7E9385-33DF-4798-A9C8-8B0F5A2B352A}"/>
              </a:ext>
            </a:extLst>
          </p:cNvPr>
          <p:cNvSpPr/>
          <p:nvPr/>
        </p:nvSpPr>
        <p:spPr>
          <a:xfrm>
            <a:off x="1153218" y="6308943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15578A"/>
                </a:solidFill>
              </a:rPr>
              <a:t>ФГБОУ ВО «НГПУ»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93295" y="1527871"/>
            <a:ext cx="1083042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платформе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в России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предложении по квоте </a:t>
            </a: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разместить </a:t>
            </a:r>
            <a:r>
              <a:rPr lang="ru-RU" sz="3600" b="1" dirty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ссылку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</a:p>
          <a:p>
            <a:pPr lvl="0"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МЕРОПРИЯТИЕ </a:t>
            </a:r>
          </a:p>
          <a:p>
            <a:pPr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(при отсутствии ссылки в предложении мероприятие не учитывается)</a:t>
            </a:r>
          </a:p>
          <a:p>
            <a:pPr lvl="0" algn="ctr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8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81056C-4A6B-44A4-BB8D-041757EE15A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308" y="715496"/>
            <a:ext cx="8645410" cy="542700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685F217-77FA-4E10-849E-9CA4CE53F06A}"/>
              </a:ext>
            </a:extLst>
          </p:cNvPr>
          <p:cNvSpPr/>
          <p:nvPr/>
        </p:nvSpPr>
        <p:spPr>
          <a:xfrm>
            <a:off x="0" y="204537"/>
            <a:ext cx="493295" cy="998621"/>
          </a:xfrm>
          <a:prstGeom prst="rect">
            <a:avLst/>
          </a:prstGeom>
          <a:solidFill>
            <a:srgbClr val="1557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5796DC4C-5F46-46DA-8C59-F9DF1573E3E6}"/>
              </a:ext>
            </a:extLst>
          </p:cNvPr>
          <p:cNvCxnSpPr>
            <a:cxnSpLocks/>
          </p:cNvCxnSpPr>
          <p:nvPr/>
        </p:nvCxnSpPr>
        <p:spPr>
          <a:xfrm>
            <a:off x="868279" y="336884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AA716329-EC35-4617-95B9-386B66CD0301}"/>
              </a:ext>
            </a:extLst>
          </p:cNvPr>
          <p:cNvCxnSpPr>
            <a:cxnSpLocks/>
          </p:cNvCxnSpPr>
          <p:nvPr/>
        </p:nvCxnSpPr>
        <p:spPr>
          <a:xfrm>
            <a:off x="868279" y="1054768"/>
            <a:ext cx="10455442" cy="0"/>
          </a:xfrm>
          <a:prstGeom prst="line">
            <a:avLst/>
          </a:prstGeom>
          <a:ln>
            <a:solidFill>
              <a:srgbClr val="1557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62351B7-DDFB-4C26-99CA-699876EAFA1B}"/>
              </a:ext>
            </a:extLst>
          </p:cNvPr>
          <p:cNvSpPr/>
          <p:nvPr/>
        </p:nvSpPr>
        <p:spPr>
          <a:xfrm>
            <a:off x="948587" y="495771"/>
            <a:ext cx="103751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(до 20.06.2025</a:t>
            </a:r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algn="ctr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6A3C03F2-47B5-4E4A-AEA9-3746D804B5C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98" y="6216074"/>
            <a:ext cx="659923" cy="493514"/>
          </a:xfrm>
          <a:prstGeom prst="rect">
            <a:avLst/>
          </a:prstGeom>
        </p:spPr>
      </p:pic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5E7E9385-33DF-4798-A9C8-8B0F5A2B352A}"/>
              </a:ext>
            </a:extLst>
          </p:cNvPr>
          <p:cNvSpPr/>
          <p:nvPr/>
        </p:nvSpPr>
        <p:spPr>
          <a:xfrm>
            <a:off x="1153218" y="6308943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15578A"/>
                </a:solidFill>
              </a:rPr>
              <a:t>ФГБОУ ВО «НГПУ»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93295" y="1527871"/>
            <a:ext cx="1083042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Предоставить в НГПУ </a:t>
            </a:r>
          </a:p>
          <a:p>
            <a:pPr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СПИСКИ </a:t>
            </a:r>
          </a:p>
          <a:p>
            <a:pPr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УЧАСТНИКОВ </a:t>
            </a:r>
          </a:p>
          <a:p>
            <a:pPr algn="ctr"/>
            <a:r>
              <a:rPr lang="ru-RU" sz="3600" b="1" dirty="0" smtClean="0">
                <a:solidFill>
                  <a:srgbClr val="2E6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МЕРОПРИЯТИЯ</a:t>
            </a:r>
            <a:endParaRPr lang="ru-RU" dirty="0"/>
          </a:p>
          <a:p>
            <a:pPr lvl="0" algn="ctr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ru-RU" sz="3600" b="1" dirty="0" smtClean="0">
              <a:solidFill>
                <a:srgbClr val="2E6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06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1177</TotalTime>
  <Words>501</Words>
  <Application>Microsoft Office PowerPoint</Application>
  <PresentationFormat>Широкоэкранный</PresentationFormat>
  <Paragraphs>135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Cambria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Александрович Макеев</dc:creator>
  <cp:lastModifiedBy>№1</cp:lastModifiedBy>
  <cp:revision>125</cp:revision>
  <dcterms:created xsi:type="dcterms:W3CDTF">2023-10-26T11:41:54Z</dcterms:created>
  <dcterms:modified xsi:type="dcterms:W3CDTF">2025-01-21T07:28:52Z</dcterms:modified>
</cp:coreProperties>
</file>