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2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6D6F5-B1FE-4EDE-B566-22477F7E5CB7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7CCF5-4D51-4CFD-8203-CA9BA2FD2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90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CCF5-4D51-4CFD-8203-CA9BA2FD205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696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CCF5-4D51-4CFD-8203-CA9BA2FD205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79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Достижение целевых показателей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Качество кадрового состава ОУ района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85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09036338"/>
              </p:ext>
            </p:extLst>
          </p:nvPr>
        </p:nvGraphicFramePr>
        <p:xfrm>
          <a:off x="539553" y="476250"/>
          <a:ext cx="8424936" cy="6401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1061"/>
                <a:gridCol w="1491850"/>
                <a:gridCol w="1784104"/>
                <a:gridCol w="2477921"/>
              </a:tblGrid>
              <a:tr h="34962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"Теремок"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п.Агролес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57%</a:t>
                      </a:r>
                      <a:endParaRPr lang="ru-RU" sz="2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 детский сад "Лесная сказка"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д.Бурмистрово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b"/>
                </a:tc>
              </a:tr>
              <a:tr h="34962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"Журавлик" ст. Евсино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"Светлячок" ст. Евсино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"Теремок" п. Керамкомбинат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"Родничок" с.Лебедевка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"Колокольчик" р.п. Линево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"Красная шапочка" р.п.Линево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</a:tr>
              <a:tr h="34962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"Огонек" р.п. Линево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</a:tr>
              <a:tr h="34962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МБДОУ детский сад Жаворонок Линево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МКДОУ детский сад "Родничок" р.п.Линево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Сибирячок Листвянский"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"Черемушки" с.Преображенка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"Березка" с.Тальменка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/>
                </a:tc>
              </a:tr>
              <a:tr h="37448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детский сад "Золотой петушок" с. Улыбино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</a:tr>
              <a:tr h="34962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МКДОУ  детский сад п. Чернореченский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/>
                </a:tc>
              </a:tr>
              <a:tr h="3972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644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30100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/>
                <a:ea typeface="Calibri"/>
              </a:rPr>
              <a:t>«Доля педагогических работников с высшим образованием в общей численности педагогов ОУ (%)»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768783"/>
              </p:ext>
            </p:extLst>
          </p:nvPr>
        </p:nvGraphicFramePr>
        <p:xfrm>
          <a:off x="899592" y="2204865"/>
          <a:ext cx="7560840" cy="3528390"/>
        </p:xfrm>
        <a:graphic>
          <a:graphicData uri="http://schemas.openxmlformats.org/drawingml/2006/table">
            <a:tbl>
              <a:tblPr firstRow="1" firstCol="1" bandRow="1"/>
              <a:tblGrid>
                <a:gridCol w="1422978"/>
                <a:gridCol w="2852734"/>
                <a:gridCol w="1853110"/>
                <a:gridCol w="1432018"/>
              </a:tblGrid>
              <a:tr h="17381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Года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Учителя СОШ и ООШ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Учителя Линевской школы-интерната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Педагоги ДОУ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2022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</a:rPr>
                        <a:t>84%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</a:rPr>
                        <a:t>54%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</a:rPr>
                        <a:t>50%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2023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</a:rPr>
                        <a:t>87%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</a:rPr>
                        <a:t>42%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</a:rPr>
                        <a:t>47%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2024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83%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52%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47%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413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564789"/>
              </p:ext>
            </p:extLst>
          </p:nvPr>
        </p:nvGraphicFramePr>
        <p:xfrm>
          <a:off x="871538" y="2674938"/>
          <a:ext cx="7408863" cy="406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Доля учителей с высшим образованием в общей численности учителей ОУ (%)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83-факт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94- план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Доля учителей (коррекционная школа)  с высшим образованием в общей численности учителей ОУ (%)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52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92,8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Доля педагогических работников  с высшим образованием в общей численности педагогических работников МДОУ, реализующих программы дошкольного образования (%)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47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51,5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prstClr val="black"/>
                </a:solidFill>
                <a:latin typeface="Times New Roman"/>
                <a:ea typeface="Calibri"/>
              </a:rPr>
              <a:t>СОГЛАШЕНИЯ о предоставлении субвенции местному бюджету </a:t>
            </a:r>
            <a:r>
              <a:rPr lang="ru-RU" sz="1800" b="1" dirty="0" err="1">
                <a:solidFill>
                  <a:prstClr val="black"/>
                </a:solidFill>
                <a:latin typeface="Times New Roman"/>
                <a:ea typeface="Calibri"/>
              </a:rPr>
              <a:t>Искитимского</a:t>
            </a:r>
            <a:r>
              <a:rPr lang="ru-RU" sz="1800" b="1" dirty="0">
                <a:solidFill>
                  <a:prstClr val="black"/>
                </a:solidFill>
                <a:latin typeface="Times New Roman"/>
                <a:ea typeface="Calibri"/>
              </a:rPr>
              <a:t> района Новосибирской области             на реализацию основных общеобразовательных программ   в муниципальных общеобразовательных организациях </a:t>
            </a:r>
            <a:r>
              <a:rPr lang="ru-RU" sz="1800" dirty="0">
                <a:solidFill>
                  <a:prstClr val="black"/>
                </a:solidFill>
                <a:latin typeface="Times New Roman"/>
                <a:ea typeface="Calibri"/>
              </a:rPr>
              <a:t>по группам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86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b="3193"/>
          <a:stretch/>
        </p:blipFill>
        <p:spPr bwMode="auto">
          <a:xfrm>
            <a:off x="179512" y="332656"/>
            <a:ext cx="8792308" cy="624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23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sz="2700" dirty="0">
                <a:solidFill>
                  <a:srgbClr val="C00000"/>
                </a:solidFill>
                <a:latin typeface="Times New Roman"/>
                <a:ea typeface="Calibri"/>
              </a:rPr>
              <a:t>Доля педагогических работников в возрасте до 30 лет в общей численности педагогических работников образовательных организаций</a:t>
            </a:r>
            <a:endParaRPr lang="ru-RU" sz="27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615872"/>
              </p:ext>
            </p:extLst>
          </p:nvPr>
        </p:nvGraphicFramePr>
        <p:xfrm>
          <a:off x="971602" y="2276871"/>
          <a:ext cx="7560839" cy="3384376"/>
        </p:xfrm>
        <a:graphic>
          <a:graphicData uri="http://schemas.openxmlformats.org/drawingml/2006/table">
            <a:tbl>
              <a:tblPr firstRow="1" firstCol="1" bandRow="1"/>
              <a:tblGrid>
                <a:gridCol w="1889618"/>
                <a:gridCol w="1890407"/>
                <a:gridCol w="1890407"/>
                <a:gridCol w="1890407"/>
              </a:tblGrid>
              <a:tr h="13537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СОШ и ООШ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Линевская школа-интернат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ДОУ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2022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11%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14%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4%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2023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17%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23%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8%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2024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13%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16%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7%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28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5102714"/>
              </p:ext>
            </p:extLst>
          </p:nvPr>
        </p:nvGraphicFramePr>
        <p:xfrm>
          <a:off x="871538" y="2674938"/>
          <a:ext cx="7408863" cy="406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Доля учителей в возрасте до 30 лет в общей численности учителей ОУ (%)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13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% факт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14%- план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Доля учителей (коррекционная школа) в возрасте до 30 лет в общей численности учителей ОУ (%)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16%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25%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Доля педагогических работников в возрасте до 30 лет в общей численности педагогических работников образовательных организаций, реализующих образовательные программы дошкольного образования (%)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7%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4,5%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prstClr val="black"/>
                </a:solidFill>
                <a:latin typeface="Times New Roman"/>
                <a:ea typeface="Calibri"/>
              </a:rPr>
              <a:t>СОГЛАШЕНИЕ </a:t>
            </a:r>
            <a:r>
              <a:rPr lang="ru-RU" sz="1800" b="1" dirty="0">
                <a:solidFill>
                  <a:prstClr val="black"/>
                </a:solidFill>
                <a:latin typeface="Times New Roman"/>
                <a:ea typeface="Calibri"/>
              </a:rPr>
              <a:t>о предоставлении субвенции местному бюджету </a:t>
            </a:r>
            <a:r>
              <a:rPr lang="ru-RU" sz="1800" b="1" dirty="0" err="1">
                <a:solidFill>
                  <a:prstClr val="black"/>
                </a:solidFill>
                <a:latin typeface="Times New Roman"/>
                <a:ea typeface="Calibri"/>
              </a:rPr>
              <a:t>Искитимского</a:t>
            </a:r>
            <a:r>
              <a:rPr lang="ru-RU" sz="1800" b="1" dirty="0">
                <a:solidFill>
                  <a:prstClr val="black"/>
                </a:solidFill>
                <a:latin typeface="Times New Roman"/>
                <a:ea typeface="Calibri"/>
              </a:rPr>
              <a:t> района Новосибирской области             на реализацию основных общеобразовательных программ   в муниципальных общеобразовательных организациях </a:t>
            </a:r>
            <a:r>
              <a:rPr lang="ru-RU" sz="1800" dirty="0">
                <a:solidFill>
                  <a:prstClr val="black"/>
                </a:solidFill>
                <a:latin typeface="Times New Roman"/>
                <a:ea typeface="Calibri"/>
              </a:rPr>
              <a:t>по группам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42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174958"/>
              </p:ext>
            </p:extLst>
          </p:nvPr>
        </p:nvGraphicFramePr>
        <p:xfrm>
          <a:off x="871538" y="2674938"/>
          <a:ext cx="7408863" cy="369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Доля учителей, преподающих предметы по специальности в соответствии с дипломом (в том числе о переподготовке), в общей численности учителей ОУ (%)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94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% -факт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96% -план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Доля учителей (коррекционной школы), преподающих предметы по специальности в соответствии с дипломом (в том числе о переподготовке), в общей численности учителей ОУ (%)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100%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Calibri"/>
                        </a:rPr>
                        <a:t>95%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5444" marR="35444" marT="64770" marB="6477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solidFill>
                  <a:srgbClr val="C00000"/>
                </a:solidFill>
                <a:latin typeface="Times New Roman"/>
                <a:ea typeface="Calibri"/>
              </a:rPr>
              <a:t>«Доля учителей, преподающих предметы по специальности в соответствии с дипломом (в том числе о переподготовке), в общей численности учителей ОУ (%)»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9985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116632"/>
            <a:ext cx="10823241" cy="6078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26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3" t="2259" r="13798" b="4117"/>
          <a:stretch/>
        </p:blipFill>
        <p:spPr bwMode="auto">
          <a:xfrm>
            <a:off x="79932" y="260648"/>
            <a:ext cx="9147906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13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0423248"/>
              </p:ext>
            </p:extLst>
          </p:nvPr>
        </p:nvGraphicFramePr>
        <p:xfrm>
          <a:off x="899592" y="1916829"/>
          <a:ext cx="7344816" cy="4032450"/>
        </p:xfrm>
        <a:graphic>
          <a:graphicData uri="http://schemas.openxmlformats.org/drawingml/2006/table">
            <a:tbl>
              <a:tblPr firstRow="1" firstCol="1" bandRow="1"/>
              <a:tblGrid>
                <a:gridCol w="1170235"/>
                <a:gridCol w="1239207"/>
                <a:gridCol w="1243040"/>
                <a:gridCol w="1377153"/>
                <a:gridCol w="1223114"/>
                <a:gridCol w="1092067"/>
              </a:tblGrid>
              <a:tr h="1209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</a:rPr>
                        <a:t>Год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СОШ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ООШ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Линевская школа-интернат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ДОП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ДОУ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80%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2021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81%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80%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2022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84%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2023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59%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48%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65%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</a:rPr>
                        <a:t>78%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2024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67%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53%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52%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66%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76%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/>
                <a:ea typeface="Calibri"/>
              </a:rPr>
              <a:t>Всего  на 01.01.2025г.  во всех ОО района работают </a:t>
            </a:r>
            <a:r>
              <a:rPr lang="ru-RU" sz="1800" dirty="0">
                <a:solidFill>
                  <a:srgbClr val="C00000"/>
                </a:solidFill>
                <a:latin typeface="Times New Roman"/>
                <a:ea typeface="Calibri"/>
              </a:rPr>
              <a:t>989 </a:t>
            </a:r>
            <a:r>
              <a:rPr lang="ru-RU" sz="1800" dirty="0">
                <a:latin typeface="Times New Roman"/>
                <a:ea typeface="Calibri"/>
              </a:rPr>
              <a:t>педагогических работников, из них </a:t>
            </a:r>
            <a:r>
              <a:rPr lang="ru-RU" sz="1800" dirty="0">
                <a:solidFill>
                  <a:srgbClr val="C00000"/>
                </a:solidFill>
                <a:latin typeface="Times New Roman"/>
                <a:ea typeface="Calibri"/>
              </a:rPr>
              <a:t>666</a:t>
            </a:r>
            <a:r>
              <a:rPr lang="ru-RU" sz="1800" dirty="0">
                <a:latin typeface="Times New Roman"/>
                <a:ea typeface="Calibri"/>
              </a:rPr>
              <a:t> человек – это </a:t>
            </a:r>
            <a:r>
              <a:rPr lang="ru-RU" sz="1800" dirty="0">
                <a:solidFill>
                  <a:srgbClr val="C00000"/>
                </a:solidFill>
                <a:latin typeface="Times New Roman"/>
                <a:ea typeface="Calibri"/>
              </a:rPr>
              <a:t>68</a:t>
            </a:r>
            <a:r>
              <a:rPr lang="ru-RU" sz="1800" dirty="0">
                <a:latin typeface="Times New Roman"/>
                <a:ea typeface="Calibri"/>
              </a:rPr>
              <a:t>% - имеют квалификационную категорию (первую и высшую)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4990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7488832" cy="4043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555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К целевым показателям качества кадрового состава общеобразовательных организаций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Calibri"/>
              </a:rPr>
              <a:t>Искитимского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 района  относятся следующие</a:t>
            </a:r>
            <a:r>
              <a:rPr lang="ru-RU" dirty="0">
                <a:latin typeface="Times New Roman"/>
                <a:ea typeface="Calibri"/>
              </a:rPr>
              <a:t>: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</a:rPr>
              <a:t>Доля педагогических работников с высшим образованием в общей численности педагогов ОУ (%)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</a:rPr>
              <a:t>Доля педагогических работников с высшей квалификационной категорией в общей численности педагогов ОУ (%)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</a:rPr>
              <a:t>Доля педагогических работников в возрасте до 30 лет в общей численности педагогов ОУ (%)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</a:rPr>
              <a:t> Доля педагогических работников, преподающих предметы по специальности в соответствии с дипломом (в том числе о переподготовке), в общей численности педагогов ОУ (%) (для  школ).</a:t>
            </a:r>
            <a:endParaRPr lang="ru-RU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738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/>
                <a:ea typeface="Calibri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/>
                <a:ea typeface="Calibri"/>
              </a:rPr>
            </a:b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/>
                <a:ea typeface="Calibri"/>
              </a:rPr>
            </a:br>
            <a:r>
              <a:rPr lang="ru-RU" dirty="0" smtClean="0">
                <a:solidFill>
                  <a:srgbClr val="C00000"/>
                </a:solidFill>
                <a:latin typeface="Times New Roman"/>
                <a:ea typeface="Calibri"/>
              </a:rPr>
              <a:t>«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</a:rPr>
              <a:t>Доля педагогических работников  с высшей квалификационной категорией</a:t>
            </a:r>
            <a:r>
              <a:rPr lang="ru-RU" dirty="0" smtClean="0">
                <a:solidFill>
                  <a:srgbClr val="C00000"/>
                </a:solidFill>
                <a:latin typeface="Times New Roman"/>
                <a:ea typeface="Calibri"/>
              </a:rPr>
              <a:t>»</a:t>
            </a:r>
            <a:br>
              <a:rPr lang="ru-RU" dirty="0" smtClean="0">
                <a:solidFill>
                  <a:srgbClr val="C00000"/>
                </a:solidFill>
                <a:latin typeface="Times New Roman"/>
                <a:ea typeface="Calibri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013301"/>
              </p:ext>
            </p:extLst>
          </p:nvPr>
        </p:nvGraphicFramePr>
        <p:xfrm>
          <a:off x="755572" y="2204866"/>
          <a:ext cx="7632851" cy="4032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2009"/>
                <a:gridCol w="1272009"/>
                <a:gridCol w="1272009"/>
                <a:gridCol w="1272009"/>
                <a:gridCol w="1272009"/>
                <a:gridCol w="1272806"/>
              </a:tblGrid>
              <a:tr h="1247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СОШ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ООШ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Линевская школа-интернат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ДОП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ДОУ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97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2018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27%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97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2019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27%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33%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97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2020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33%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36%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97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2021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36%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97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2022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39%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46%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97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2023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41%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39%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27%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47%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97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2024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42%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39%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34%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50%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5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742341"/>
              </p:ext>
            </p:extLst>
          </p:nvPr>
        </p:nvGraphicFramePr>
        <p:xfrm>
          <a:off x="457200" y="1600200"/>
          <a:ext cx="8363271" cy="5072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2252802"/>
                <a:gridCol w="2787757"/>
              </a:tblGrid>
              <a:tr h="145930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Доля учителей с высшей квалификационной категорией в общей численности учителей ОУ (%)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38%    -   факт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30%  - план</a:t>
                      </a:r>
                      <a:endParaRPr lang="ru-RU" dirty="0"/>
                    </a:p>
                  </a:txBody>
                  <a:tcPr/>
                </a:tc>
              </a:tr>
              <a:tr h="168972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Доля учителей (коррекционная школа) с высшей квалификационной категорией в общей численности учителей ОУ (%)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29,2%</a:t>
                      </a:r>
                      <a:endParaRPr lang="ru-RU" dirty="0"/>
                    </a:p>
                  </a:txBody>
                  <a:tcPr/>
                </a:tc>
              </a:tr>
              <a:tr h="192013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Доля педагогических работников (дошкольные учреждения) с высшей квалификационной категорией в общей численности педагогических работников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35,5%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latin typeface="Times New Roman"/>
                <a:ea typeface="Calibri"/>
              </a:rPr>
              <a:t>СОГЛАШЕНИЕ </a:t>
            </a:r>
            <a:r>
              <a:rPr lang="ru-RU" sz="1800" b="1" dirty="0">
                <a:latin typeface="Times New Roman"/>
                <a:ea typeface="Calibri"/>
              </a:rPr>
              <a:t>о предоставлении субвенции местному бюджету </a:t>
            </a:r>
            <a:r>
              <a:rPr lang="ru-RU" sz="1800" b="1" dirty="0" err="1">
                <a:latin typeface="Times New Roman"/>
                <a:ea typeface="Calibri"/>
              </a:rPr>
              <a:t>Искитимского</a:t>
            </a:r>
            <a:r>
              <a:rPr lang="ru-RU" sz="1800" b="1" dirty="0">
                <a:latin typeface="Times New Roman"/>
                <a:ea typeface="Calibri"/>
              </a:rPr>
              <a:t> района Новосибирской области             на реализацию основных общеобразовательных программ   в муниципальных общеобразовательных организациях </a:t>
            </a:r>
            <a:r>
              <a:rPr lang="ru-RU" sz="1800" dirty="0">
                <a:latin typeface="Times New Roman"/>
                <a:ea typeface="Calibri"/>
              </a:rPr>
              <a:t>по группам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578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" r="18483" b="3501"/>
          <a:stretch/>
        </p:blipFill>
        <p:spPr bwMode="auto">
          <a:xfrm>
            <a:off x="228600" y="260648"/>
            <a:ext cx="8835100" cy="6052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076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74746247"/>
              </p:ext>
            </p:extLst>
          </p:nvPr>
        </p:nvGraphicFramePr>
        <p:xfrm>
          <a:off x="0" y="115888"/>
          <a:ext cx="8352929" cy="6630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3615"/>
                <a:gridCol w="1044116"/>
                <a:gridCol w="1204749"/>
                <a:gridCol w="2650449"/>
              </a:tblGrid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</a:t>
                      </a:r>
                      <a:r>
                        <a:rPr lang="ru-RU" sz="1200" b="0" i="0" u="none" strike="noStrike" dirty="0" err="1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п.Агролес</a:t>
                      </a:r>
                      <a:r>
                        <a:rPr lang="ru-RU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45%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с.Белово"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"СОШ.Бурмистрово"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с.Быстровка"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"СОШ.Верх-Коен"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МБОУ"Гимназия № 1"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"СОШ.Гусельниково"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ст.Евсино"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"СОШ.Завьялово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с.Ст.Искитим"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п.Керамкомбинат"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п.Листвянский"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"СОШ с.Легостаево"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с.Лебедевка"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</a:tr>
              <a:tr h="4351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№ 1 р.п.Линево имени Ф.И. Кулиша"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№ 3 р.п.Линево"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№ 4 р.п.Линево"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п.Маяк"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"СОШ с.Новолокти"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"СОШ с.Преображенка"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"СОШ с.Сосновка"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</a:tr>
              <a:tr h="4351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им.Никифорова В.С. п.Степной"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с.Тальменка"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"СОШ с. Улыбино"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"СОШ.Усть-Чем"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 "СОШ.Чернореченский"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</a:tr>
              <a:tr h="2303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 "СОШ д.Шибково"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6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66713488"/>
              </p:ext>
            </p:extLst>
          </p:nvPr>
        </p:nvGraphicFramePr>
        <p:xfrm>
          <a:off x="1150938" y="549275"/>
          <a:ext cx="7992888" cy="5254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3754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МБОУ "ООШ </a:t>
                      </a:r>
                      <a:r>
                        <a:rPr lang="ru-RU" sz="1200" b="0" i="0" u="none" strike="noStrike" dirty="0" err="1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п.Александровский</a:t>
                      </a:r>
                      <a:r>
                        <a:rPr lang="ru-RU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22%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"ООШ п.Барабка"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22%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"ООШ д.Горевка"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"ООШ с.Елбаши"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"ООШ д.Калиновка"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"ООШ д.Китерня"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"ООШ с.Мосты"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"ООШ с.Морозово"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</a:tr>
              <a:tr h="3754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"ООШ с.Михайловка"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3754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"ООШ п.Первомайский"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 "ООШ п.Рощинский"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 "ООШ п.Рябчинка"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МКОУ  "ООШ п.Советский"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</a:tr>
              <a:tr h="341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МКОУ "ООШ д.Ургун"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266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05716215"/>
              </p:ext>
            </p:extLst>
          </p:nvPr>
        </p:nvGraphicFramePr>
        <p:xfrm>
          <a:off x="539552" y="1628800"/>
          <a:ext cx="8064896" cy="4176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391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МБУ ДО «</a:t>
                      </a:r>
                      <a:r>
                        <a:rPr lang="ru-RU" sz="1200" b="0" i="0" u="none" strike="noStrike" dirty="0" err="1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Искитимская</a:t>
                      </a:r>
                      <a:r>
                        <a:rPr lang="ru-RU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 районная станция юных туристов»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9245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МБУ ДО "ЦДОД"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45%</a:t>
                      </a:r>
                      <a:endParaRPr lang="ru-RU" sz="2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9356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МБУДО«Детско-юношеская спортивная школа»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36%</a:t>
                      </a:r>
                      <a:endParaRPr lang="ru-RU" sz="24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9245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3D3D3D"/>
                          </a:solidFill>
                          <a:effectLst/>
                          <a:latin typeface="Times New Roman"/>
                        </a:rPr>
                        <a:t>МБУ ДО "Спутник"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22%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42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</TotalTime>
  <Words>1253</Words>
  <Application>Microsoft Office PowerPoint</Application>
  <PresentationFormat>Экран (4:3)</PresentationFormat>
  <Paragraphs>424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Достижение целевых показателей</vt:lpstr>
      <vt:lpstr>Всего  на 01.01.2025г.  во всех ОО района работают 989 педагогических работников, из них 666 человек – это 68% - имеют квалификационную категорию (первую и высшую)</vt:lpstr>
      <vt:lpstr>Презентация PowerPoint</vt:lpstr>
      <vt:lpstr>  «Доля педагогических работников  с высшей квалификационной категорией» </vt:lpstr>
      <vt:lpstr>СОГЛАШЕНИЕ о предоставлении субвенции местному бюджету Искитимского района Новосибирской области             на реализацию основных общеобразовательных программ   в муниципальных общеобразовательных организациях по группам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«Доля педагогических работников с высшим образованием в общей численности педагогов ОУ (%)»</vt:lpstr>
      <vt:lpstr>СОГЛАШЕНИЯ о предоставлении субвенции местному бюджету Искитимского района Новосибирской области             на реализацию основных общеобразовательных программ   в муниципальных общеобразовательных организациях по группам </vt:lpstr>
      <vt:lpstr>Презентация PowerPoint</vt:lpstr>
      <vt:lpstr> Доля педагогических работников в возрасте до 30 лет в общей численности педагогических работников образовательных организаций</vt:lpstr>
      <vt:lpstr>СОГЛАШЕНИЕ о предоставлении субвенции местному бюджету Искитимского района Новосибирской области             на реализацию основных общеобразовательных программ   в муниципальных общеобразовательных организациях по группам </vt:lpstr>
      <vt:lpstr>«Доля учителей, преподающих предметы по специальности в соответствии с дипломом (в том числе о переподготовке), в общей численности учителей ОУ (%)»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Достижение целевых показателей</dc:title>
  <dc:creator>Ляхова ЛН</dc:creator>
  <cp:lastModifiedBy>Лавреньева СА</cp:lastModifiedBy>
  <cp:revision>11</cp:revision>
  <dcterms:created xsi:type="dcterms:W3CDTF">2025-01-20T04:36:38Z</dcterms:created>
  <dcterms:modified xsi:type="dcterms:W3CDTF">2025-01-21T05:24:27Z</dcterms:modified>
</cp:coreProperties>
</file>