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725355362605846E-2"/>
          <c:y val="2.9012015451052343E-2"/>
          <c:w val="0.91199171418945058"/>
          <c:h val="0.76381336948266088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Школьный этап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2021-22</c:v>
                </c:pt>
                <c:pt idx="1">
                  <c:v>2022 - 2023</c:v>
                </c:pt>
                <c:pt idx="2">
                  <c:v>2023-2024</c:v>
                </c:pt>
                <c:pt idx="3">
                  <c:v>2024-2025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9964</c:v>
                </c:pt>
                <c:pt idx="1">
                  <c:v>10072</c:v>
                </c:pt>
                <c:pt idx="2">
                  <c:v>10129</c:v>
                </c:pt>
                <c:pt idx="3">
                  <c:v>13382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3A6-44A1-B00D-DCB734BE77C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победители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2021-22</c:v>
                </c:pt>
                <c:pt idx="1">
                  <c:v>2022 - 2023</c:v>
                </c:pt>
                <c:pt idx="2">
                  <c:v>2023-2024</c:v>
                </c:pt>
                <c:pt idx="3">
                  <c:v>2024-2025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731</c:v>
                </c:pt>
                <c:pt idx="1">
                  <c:v>680</c:v>
                </c:pt>
                <c:pt idx="2">
                  <c:v>739</c:v>
                </c:pt>
                <c:pt idx="3">
                  <c:v>1060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3A6-44A1-B00D-DCB734BE77C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призёры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2021-22</c:v>
                </c:pt>
                <c:pt idx="1">
                  <c:v>2022 - 2023</c:v>
                </c:pt>
                <c:pt idx="2">
                  <c:v>2023-2024</c:v>
                </c:pt>
                <c:pt idx="3">
                  <c:v>2024-2025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1098</c:v>
                </c:pt>
                <c:pt idx="1">
                  <c:v>1281</c:v>
                </c:pt>
                <c:pt idx="2">
                  <c:v>1174</c:v>
                </c:pt>
                <c:pt idx="3">
                  <c:v>1305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3A6-44A1-B00D-DCB734BE77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2417280"/>
        <c:axId val="32418816"/>
      </c:barChart>
      <c:catAx>
        <c:axId val="324172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418816"/>
        <c:crosses val="autoZero"/>
        <c:auto val="1"/>
        <c:lblAlgn val="ctr"/>
        <c:lblOffset val="100"/>
        <c:noMultiLvlLbl val="0"/>
      </c:catAx>
      <c:valAx>
        <c:axId val="32418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41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участников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2021-2022</c:v>
                </c:pt>
                <c:pt idx="1">
                  <c:v>2022-2023</c:v>
                </c:pt>
                <c:pt idx="2">
                  <c:v>2023-2024</c:v>
                </c:pt>
                <c:pt idx="3">
                  <c:v>2024-2025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919</c:v>
                </c:pt>
                <c:pt idx="1">
                  <c:v>1104</c:v>
                </c:pt>
                <c:pt idx="2">
                  <c:v>1149</c:v>
                </c:pt>
                <c:pt idx="3">
                  <c:v>1248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8C8-461E-9FB6-1E04A701C34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Победители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2021-2022</c:v>
                </c:pt>
                <c:pt idx="1">
                  <c:v>2022-2023</c:v>
                </c:pt>
                <c:pt idx="2">
                  <c:v>2023-2024</c:v>
                </c:pt>
                <c:pt idx="3">
                  <c:v>2024-2025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48</c:v>
                </c:pt>
                <c:pt idx="1">
                  <c:v>52</c:v>
                </c:pt>
                <c:pt idx="2">
                  <c:v>47</c:v>
                </c:pt>
                <c:pt idx="3">
                  <c:v>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8C8-461E-9FB6-1E04A701C34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Призёры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2021-2022</c:v>
                </c:pt>
                <c:pt idx="1">
                  <c:v>2022-2023</c:v>
                </c:pt>
                <c:pt idx="2">
                  <c:v>2023-2024</c:v>
                </c:pt>
                <c:pt idx="3">
                  <c:v>2024-2025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117</c:v>
                </c:pt>
                <c:pt idx="1">
                  <c:v>200</c:v>
                </c:pt>
                <c:pt idx="2">
                  <c:v>265</c:v>
                </c:pt>
                <c:pt idx="3">
                  <c:v>237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8C8-461E-9FB6-1E04A701C3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440"/>
        <c:shape val="cylinder"/>
        <c:axId val="108992768"/>
        <c:axId val="109008384"/>
        <c:axId val="0"/>
      </c:bar3DChart>
      <c:catAx>
        <c:axId val="108992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9008384"/>
        <c:crosses val="autoZero"/>
        <c:auto val="1"/>
        <c:lblAlgn val="ctr"/>
        <c:lblOffset val="100"/>
        <c:noMultiLvlLbl val="0"/>
      </c:catAx>
      <c:valAx>
        <c:axId val="109008384"/>
        <c:scaling>
          <c:orientation val="minMax"/>
        </c:scaling>
        <c:delete val="0"/>
        <c:axPos val="l"/>
        <c:majorGridlines>
          <c:spPr>
            <a:ln>
              <a:solidFill>
                <a:srgbClr val="00B05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08992768"/>
        <c:crosses val="autoZero"/>
        <c:crossBetween val="between"/>
      </c:valAx>
    </c:plotArea>
    <c:legend>
      <c:legendPos val="r"/>
      <c:layout/>
      <c:overlay val="0"/>
      <c:spPr>
        <a:gradFill>
          <a:gsLst>
            <a:gs pos="6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solidFill>
            <a:srgbClr val="00B050"/>
          </a:solidFill>
        </a:ln>
      </c:spPr>
    </c:legend>
    <c:plotVisOnly val="1"/>
    <c:dispBlanksAs val="gap"/>
    <c:showDLblsOverMax val="0"/>
  </c:chart>
  <c:spPr>
    <a:gradFill>
      <a:gsLst>
        <a:gs pos="30000">
          <a:srgbClr val="92D050">
            <a:lumMod val="54000"/>
            <a:lumOff val="46000"/>
          </a:srgbClr>
        </a:gs>
        <a:gs pos="6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1484784"/>
            <a:ext cx="5105400" cy="2852888"/>
          </a:xfrm>
        </p:spPr>
        <p:txBody>
          <a:bodyPr/>
          <a:lstStyle/>
          <a:p>
            <a:pPr algn="just"/>
            <a:r>
              <a:rPr lang="ru-RU" sz="2800" dirty="0" smtClean="0"/>
              <a:t>Итоги школьного и муниципального этапов В</a:t>
            </a:r>
            <a:r>
              <a:rPr lang="en-US" sz="2800" dirty="0" smtClean="0"/>
              <a:t>C</a:t>
            </a:r>
            <a:r>
              <a:rPr lang="ru-RU" sz="2800" dirty="0" smtClean="0"/>
              <a:t>ЕРОССИЙСКОЙ Олимпиады школьников в  </a:t>
            </a:r>
            <a:r>
              <a:rPr lang="ru-RU" sz="2800" dirty="0" err="1" smtClean="0"/>
              <a:t>Искитимском</a:t>
            </a:r>
            <a:r>
              <a:rPr lang="ru-RU" sz="2800" dirty="0" smtClean="0"/>
              <a:t>  районе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6429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651288"/>
              </p:ext>
            </p:extLst>
          </p:nvPr>
        </p:nvGraphicFramePr>
        <p:xfrm>
          <a:off x="1143000" y="1610582"/>
          <a:ext cx="6885385" cy="30425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0843"/>
                <a:gridCol w="1721514"/>
                <a:gridCol w="1721514"/>
                <a:gridCol w="1721514"/>
              </a:tblGrid>
              <a:tr h="1303950">
                <a:tc>
                  <a:txBody>
                    <a:bodyPr/>
                    <a:lstStyle/>
                    <a:p>
                      <a:pPr marL="17970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Общее количество участников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Кол-во победителей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Кол-во призёров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</a:tr>
              <a:tr h="434651">
                <a:tc>
                  <a:txBody>
                    <a:bodyPr/>
                    <a:lstStyle/>
                    <a:p>
                      <a:pPr marL="17970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2021 - 2022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9964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731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1098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</a:tr>
              <a:tr h="434651">
                <a:tc>
                  <a:txBody>
                    <a:bodyPr/>
                    <a:lstStyle/>
                    <a:p>
                      <a:pPr marL="17970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2022 - 2023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10072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680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1281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</a:tr>
              <a:tr h="434651">
                <a:tc>
                  <a:txBody>
                    <a:bodyPr/>
                    <a:lstStyle/>
                    <a:p>
                      <a:pPr marL="17970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2023 - 2024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10129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739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1174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</a:tr>
              <a:tr h="434651">
                <a:tc>
                  <a:txBody>
                    <a:bodyPr/>
                    <a:lstStyle/>
                    <a:p>
                      <a:pPr marL="179705"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2024 - 2025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13382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1060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1305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52" marR="67252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95736" y="908720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Результаты школьного этапа за 4 года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4278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210711038"/>
              </p:ext>
            </p:extLst>
          </p:nvPr>
        </p:nvGraphicFramePr>
        <p:xfrm>
          <a:off x="1259632" y="908720"/>
          <a:ext cx="712879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7231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42708632"/>
              </p:ext>
            </p:extLst>
          </p:nvPr>
        </p:nvGraphicFramePr>
        <p:xfrm>
          <a:off x="611560" y="764704"/>
          <a:ext cx="820891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79712" y="404664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Результаты муниципального этапа за 4 года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87596220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474</TotalTime>
  <Words>56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Итоги школьного и муниципального этапов ВCЕРОССИЙСКОЙ Олимпиады школьников в  Искитимском  районе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Обеспечение качества общего образования в соответствии с ФГОС, ФОП и ФАОП</dc:title>
  <dc:creator>Миноченко МА</dc:creator>
  <cp:lastModifiedBy>Миноченко МА</cp:lastModifiedBy>
  <cp:revision>12</cp:revision>
  <dcterms:created xsi:type="dcterms:W3CDTF">2024-04-18T03:27:47Z</dcterms:created>
  <dcterms:modified xsi:type="dcterms:W3CDTF">2025-01-20T05:05:13Z</dcterms:modified>
</cp:coreProperties>
</file>