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9"/>
  </p:notesMasterIdLst>
  <p:sldIdLst>
    <p:sldId id="256" r:id="rId2"/>
    <p:sldId id="286" r:id="rId3"/>
    <p:sldId id="287" r:id="rId4"/>
    <p:sldId id="288" r:id="rId5"/>
    <p:sldId id="257" r:id="rId6"/>
    <p:sldId id="259" r:id="rId7"/>
    <p:sldId id="302" r:id="rId8"/>
    <p:sldId id="289" r:id="rId9"/>
    <p:sldId id="261" r:id="rId10"/>
    <p:sldId id="290" r:id="rId11"/>
    <p:sldId id="293" r:id="rId12"/>
    <p:sldId id="294" r:id="rId13"/>
    <p:sldId id="291" r:id="rId14"/>
    <p:sldId id="295" r:id="rId15"/>
    <p:sldId id="296" r:id="rId16"/>
    <p:sldId id="297" r:id="rId17"/>
    <p:sldId id="298" r:id="rId18"/>
    <p:sldId id="273" r:id="rId19"/>
    <p:sldId id="276" r:id="rId20"/>
    <p:sldId id="274" r:id="rId21"/>
    <p:sldId id="283" r:id="rId22"/>
    <p:sldId id="299" r:id="rId23"/>
    <p:sldId id="292" r:id="rId24"/>
    <p:sldId id="282" r:id="rId25"/>
    <p:sldId id="260" r:id="rId26"/>
    <p:sldId id="300" r:id="rId27"/>
    <p:sldId id="301" r:id="rId2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9900"/>
    <a:srgbClr val="962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58124" autoAdjust="0"/>
  </p:normalViewPr>
  <p:slideViewPr>
    <p:cSldViewPr>
      <p:cViewPr>
        <p:scale>
          <a:sx n="164" d="100"/>
          <a:sy n="164" d="100"/>
        </p:scale>
        <p:origin x="-114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МЕДАЛИСТЫ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7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1417088"/>
        <c:axId val="181418624"/>
      </c:barChart>
      <c:catAx>
        <c:axId val="181417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181418624"/>
        <c:crosses val="autoZero"/>
        <c:auto val="1"/>
        <c:lblAlgn val="ctr"/>
        <c:lblOffset val="100"/>
        <c:noMultiLvlLbl val="0"/>
      </c:catAx>
      <c:valAx>
        <c:axId val="181418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1417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обществознание</c:v>
                </c:pt>
                <c:pt idx="2">
                  <c:v>химия</c:v>
                </c:pt>
                <c:pt idx="3">
                  <c:v>биология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1.4</c:v>
                </c:pt>
                <c:pt idx="2">
                  <c:v>5.6</c:v>
                </c:pt>
                <c:pt idx="3">
                  <c:v>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обществознание</c:v>
                </c:pt>
                <c:pt idx="2">
                  <c:v>химия</c:v>
                </c:pt>
                <c:pt idx="3">
                  <c:v>биология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10.6</c:v>
                </c:pt>
                <c:pt idx="1">
                  <c:v>2.6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обществознание</c:v>
                </c:pt>
                <c:pt idx="2">
                  <c:v>химия</c:v>
                </c:pt>
                <c:pt idx="3">
                  <c:v>биология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14.3</c:v>
                </c:pt>
                <c:pt idx="1">
                  <c:v>6.6</c:v>
                </c:pt>
                <c:pt idx="2">
                  <c:v>25</c:v>
                </c:pt>
                <c:pt idx="3">
                  <c:v>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465088"/>
        <c:axId val="181466624"/>
      </c:barChart>
      <c:catAx>
        <c:axId val="181465088"/>
        <c:scaling>
          <c:orientation val="minMax"/>
        </c:scaling>
        <c:delete val="0"/>
        <c:axPos val="b"/>
        <c:majorTickMark val="out"/>
        <c:minorTickMark val="none"/>
        <c:tickLblPos val="nextTo"/>
        <c:crossAx val="181466624"/>
        <c:crosses val="autoZero"/>
        <c:auto val="1"/>
        <c:lblAlgn val="ctr"/>
        <c:lblOffset val="100"/>
        <c:noMultiLvlLbl val="0"/>
      </c:catAx>
      <c:valAx>
        <c:axId val="181466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1465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подготовки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1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2801039495420893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387480096946501E-2"/>
          <c:y val="0.14204287183903921"/>
          <c:w val="0.83124770568843898"/>
          <c:h val="0.85795712816096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подготовки 2021</c:v>
                </c:pt>
              </c:strCache>
            </c:strRef>
          </c:tx>
          <c:spPr>
            <a:ln>
              <a:noFill/>
            </a:ln>
          </c:spPr>
          <c:explosion val="25"/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52.3</c:v>
                </c:pt>
                <c:pt idx="1">
                  <c:v>41.7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ln>
          <a:noFill/>
        </a:ln>
      </c:spPr>
    </c:plotArea>
    <c:legend>
      <c:legendPos val="r"/>
      <c:layout>
        <c:manualLayout>
          <c:xMode val="edge"/>
          <c:yMode val="edge"/>
          <c:x val="0.13075198262131132"/>
          <c:y val="0.8256606545632863"/>
          <c:w val="0.65787594090593782"/>
          <c:h val="0.13784914702964041"/>
        </c:manualLayout>
      </c:layout>
      <c:overlay val="0"/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204199457026016"/>
          <c:y val="0"/>
        </c:manualLayout>
      </c:layout>
      <c:overlay val="0"/>
      <c:txPr>
        <a:bodyPr/>
        <a:lstStyle/>
        <a:p>
          <a:pPr algn="ctr" rtl="0">
            <a:defRPr lang="ru-RU" sz="1800" b="1" i="0" u="none" strike="noStrike" kern="120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02130657410909"/>
          <c:y val="0.2112877798457668"/>
          <c:w val="0.74304400494862377"/>
          <c:h val="0.653126479076735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подготовки 2022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</c:v>
                </c:pt>
                <c:pt idx="1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12111541633733118"/>
          <c:y val="0.76353455301188955"/>
          <c:w val="0.55155374755146214"/>
          <c:h val="0.1347761411799874"/>
        </c:manualLayout>
      </c:layout>
      <c:overlay val="0"/>
      <c:txPr>
        <a:bodyPr/>
        <a:lstStyle/>
        <a:p>
          <a:pPr>
            <a:defRPr lang="ru-RU" sz="1000" b="0" i="0" u="none" strike="noStrike" kern="1200" baseline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8081395973924068E-2"/>
          <c:y val="2.9916030835283537E-3"/>
        </c:manualLayout>
      </c:layout>
      <c:overlay val="0"/>
      <c:txPr>
        <a:bodyPr/>
        <a:lstStyle/>
        <a:p>
          <a:pPr algn="ctr" rtl="0">
            <a:defRPr lang="ru-RU" sz="1800" b="1" i="0" u="none" strike="noStrike" kern="120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2515419433683"/>
          <c:y val="0.14849156545330092"/>
          <c:w val="0.80548621837716949"/>
          <c:h val="0.777547118420534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подготовки 2023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56.5</c:v>
                </c:pt>
                <c:pt idx="1">
                  <c:v>28.8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12486157452039379"/>
          <c:y val="0.78018571413212168"/>
          <c:w val="0.58229096546188897"/>
          <c:h val="0.1492127770217192"/>
        </c:manualLayout>
      </c:layout>
      <c:overlay val="0"/>
      <c:txPr>
        <a:bodyPr/>
        <a:lstStyle/>
        <a:p>
          <a:pPr>
            <a:defRPr lang="ru-RU" sz="1000" b="0" i="0" u="none" strike="noStrike" kern="1200" baseline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734444567097182"/>
          <c:y val="6.1929671955641315E-2"/>
          <c:w val="0.73909358770219791"/>
          <c:h val="0.52119749040230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919</c:v>
                </c:pt>
                <c:pt idx="1">
                  <c:v>651</c:v>
                </c:pt>
                <c:pt idx="2">
                  <c:v>662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призеры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117</c:v>
                </c:pt>
                <c:pt idx="1">
                  <c:v>200</c:v>
                </c:pt>
                <c:pt idx="2">
                  <c:v>265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победители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48</c:v>
                </c:pt>
                <c:pt idx="1">
                  <c:v>52</c:v>
                </c:pt>
                <c:pt idx="2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952000"/>
        <c:axId val="193961984"/>
      </c:barChart>
      <c:catAx>
        <c:axId val="19395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3961984"/>
        <c:crosses val="autoZero"/>
        <c:auto val="1"/>
        <c:lblAlgn val="ctr"/>
        <c:lblOffset val="100"/>
        <c:noMultiLvlLbl val="0"/>
      </c:catAx>
      <c:valAx>
        <c:axId val="193961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3952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8235642774145833E-2"/>
          <c:y val="0.76150156295765103"/>
          <c:w val="0.83840867096638383"/>
          <c:h val="0.13174888462685436"/>
        </c:manualLayout>
      </c:layout>
      <c:overlay val="0"/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02063372249985"/>
          <c:y val="7.324652371058675E-2"/>
          <c:w val="0.70106481302927304"/>
          <c:h val="0.59832157837838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</c:v>
                </c:pt>
                <c:pt idx="1">
                  <c:v>33</c:v>
                </c:pt>
                <c:pt idx="2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призеры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победители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011520"/>
        <c:axId val="194013056"/>
      </c:barChart>
      <c:catAx>
        <c:axId val="194011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4013056"/>
        <c:crosses val="autoZero"/>
        <c:auto val="1"/>
        <c:lblAlgn val="ctr"/>
        <c:lblOffset val="100"/>
        <c:noMultiLvlLbl val="0"/>
      </c:catAx>
      <c:valAx>
        <c:axId val="194013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4011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3376975554007255E-2"/>
          <c:y val="0.83631432367820502"/>
          <c:w val="0.90887890286264228"/>
          <c:h val="0.11773615386215688"/>
        </c:manualLayout>
      </c:layout>
      <c:overlay val="0"/>
      <c:txPr>
        <a:bodyPr/>
        <a:lstStyle/>
        <a:p>
          <a:pPr>
            <a:defRPr lang="ru-RU" sz="1000" b="0" i="0" u="none" strike="noStrike" kern="1200" baseline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 algn="ctr">
        <a:defRPr lang="ru-RU" sz="1400" b="0" i="0" u="none" strike="noStrike" kern="1200" baseline="0">
          <a:solidFill>
            <a:prstClr val="black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945252078678653"/>
          <c:y val="9.3788134365848055E-2"/>
          <c:w val="0.69200923626709054"/>
          <c:h val="0.46033882555832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количество ЮНАРМЕЙЦЕВ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количество ЮНАРМЕЙЦЕВ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370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количество ЮНАРМЕЙЦЕВ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429184"/>
        <c:axId val="222430720"/>
      </c:barChart>
      <c:catAx>
        <c:axId val="222429184"/>
        <c:scaling>
          <c:orientation val="minMax"/>
        </c:scaling>
        <c:delete val="1"/>
        <c:axPos val="b"/>
        <c:majorTickMark val="out"/>
        <c:minorTickMark val="none"/>
        <c:tickLblPos val="none"/>
        <c:crossAx val="222430720"/>
        <c:crosses val="autoZero"/>
        <c:auto val="1"/>
        <c:lblAlgn val="ctr"/>
        <c:lblOffset val="100"/>
        <c:noMultiLvlLbl val="0"/>
      </c:catAx>
      <c:valAx>
        <c:axId val="222430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2429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529085203600873"/>
          <c:y val="0.54834236648281709"/>
          <c:w val="0.84000508187297396"/>
          <c:h val="0.34645661387623689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1305E-11C8-4180-BF4F-33FE9E945473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D0F8B-94E6-41FC-924F-E06B652E6E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08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155926"/>
            <a:ext cx="4752528" cy="72655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управления образования</a:t>
            </a:r>
          </a:p>
          <a:p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Княжева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Наталья Михайловна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56853"/>
            <a:ext cx="8208912" cy="2623009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i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3200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основных результатах деятельности управления образования администрации </a:t>
            </a:r>
            <a:r>
              <a:rPr lang="ru-RU" sz="3200" i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Искитимского</a:t>
            </a:r>
            <a:r>
              <a:rPr lang="ru-RU" sz="3200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района за три предшествующих года и задачах на </a:t>
            </a:r>
            <a:r>
              <a:rPr lang="ru-RU" sz="3200" i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3200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год»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sz="32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34" name="Picture 10" descr="https://f-gl.ru/images/flag/Russia/NovosibirskayaObl/FlagIskitimsky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93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43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f-gl.ru/images/flag/Russia/NovosibirskayaObl/FlagIskitimsky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93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1784" y="0"/>
            <a:ext cx="12192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69919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дополнительного образования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Охват дополнительным образованием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006100"/>
              </p:ext>
            </p:extLst>
          </p:nvPr>
        </p:nvGraphicFramePr>
        <p:xfrm>
          <a:off x="701824" y="1203598"/>
          <a:ext cx="7614592" cy="35410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26160"/>
                <a:gridCol w="1296144"/>
                <a:gridCol w="1296144"/>
                <a:gridCol w="1296144"/>
              </a:tblGrid>
              <a:tr h="5207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</a:t>
                      </a:r>
                      <a:endParaRPr lang="ru-RU" sz="2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lang="ru-RU" sz="2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7326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детей в возрасте </a:t>
                      </a:r>
                    </a:p>
                    <a:p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5 до 18 лет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9702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9 738</a:t>
                      </a:r>
                    </a:p>
                    <a:p>
                      <a:pPr algn="ctr"/>
                      <a:endParaRPr lang="ru-RU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10176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732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i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сертификатов</a:t>
                      </a:r>
                    </a:p>
                    <a:p>
                      <a:pPr marL="0" algn="l" defTabSz="914400" rtl="0" eaLnBrk="1" latinLnBrk="0" hangingPunct="1"/>
                      <a:endParaRPr lang="ru-RU" sz="2000" b="1" i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6007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8634</a:t>
                      </a:r>
                    </a:p>
                    <a:p>
                      <a:pPr algn="ctr"/>
                      <a:endParaRPr lang="ru-RU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7773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456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i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Охват дополнительным образованием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61,92%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86,13%</a:t>
                      </a:r>
                    </a:p>
                    <a:p>
                      <a:pPr algn="ctr"/>
                      <a:endParaRPr lang="ru-RU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76,39%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40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f-gl.ru/images/flag/Russia/NovosibirskayaObl/FlagIskitimsky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93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1784" y="0"/>
            <a:ext cx="12192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69919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дополнительного образования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заказ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736112"/>
              </p:ext>
            </p:extLst>
          </p:nvPr>
        </p:nvGraphicFramePr>
        <p:xfrm>
          <a:off x="701824" y="1203598"/>
          <a:ext cx="7614592" cy="35410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26160"/>
                <a:gridCol w="1296144"/>
                <a:gridCol w="1296144"/>
                <a:gridCol w="1296144"/>
              </a:tblGrid>
              <a:tr h="5207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</a:t>
                      </a:r>
                      <a:endParaRPr lang="ru-RU" sz="2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lang="ru-RU" sz="2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7326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сертификатов с номиналом (выдано)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250</a:t>
                      </a:r>
                      <a:endParaRPr lang="ru-RU" sz="24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877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732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i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Установленный охват</a:t>
                      </a:r>
                    </a:p>
                    <a:p>
                      <a:pPr marL="0" algn="l" defTabSz="914400" rtl="0" eaLnBrk="1" latinLnBrk="0" hangingPunct="1"/>
                      <a:endParaRPr lang="ru-RU" sz="2000" b="1" i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3,5%</a:t>
                      </a:r>
                      <a:endParaRPr lang="ru-RU" sz="24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456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i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Финансовое обеспечение ПФ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1472,24 </a:t>
                      </a:r>
                      <a:r>
                        <a:rPr lang="ru-RU" sz="14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2450,4 </a:t>
                      </a:r>
                      <a:r>
                        <a:rPr lang="ru-RU" sz="1400" b="1" kern="12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8445,51 </a:t>
                      </a:r>
                      <a:r>
                        <a:rPr lang="ru-RU" sz="1400" b="1" kern="12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4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f-gl.ru/images/flag/Russia/NovosibirskayaObl/FlagIskitimsky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93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1784" y="0"/>
            <a:ext cx="12192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69919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система выявления и развития способностей и талантов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78" y="777805"/>
            <a:ext cx="5832649" cy="94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верх 1"/>
          <p:cNvSpPr/>
          <p:nvPr/>
        </p:nvSpPr>
        <p:spPr>
          <a:xfrm>
            <a:off x="2411760" y="1635645"/>
            <a:ext cx="4032448" cy="1590067"/>
          </a:xfrm>
          <a:prstGeom prst="upArrow">
            <a:avLst/>
          </a:prstGeom>
          <a:solidFill>
            <a:srgbClr val="FFCC66"/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1922846"/>
            <a:ext cx="30243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Выявление и сопровождение.</a:t>
            </a:r>
          </a:p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Координация, организация и</a:t>
            </a:r>
          </a:p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образовательных событий.</a:t>
            </a:r>
          </a:p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и  развитие </a:t>
            </a:r>
          </a:p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партнерской сети.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443958"/>
            <a:ext cx="87249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142805"/>
            <a:ext cx="2277670" cy="21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153487"/>
            <a:ext cx="2178332" cy="214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4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f-gl.ru/images/flag/Russia/NovosibirskayaObl/FlagIskitimsky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93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121120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ранней профориентации  школьников 6-11 класс  «Билет в будущее»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20424"/>
            <a:ext cx="12192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3" y="829005"/>
            <a:ext cx="2770629" cy="332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19" y="2609778"/>
            <a:ext cx="3090459" cy="258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666859"/>
              </p:ext>
            </p:extLst>
          </p:nvPr>
        </p:nvGraphicFramePr>
        <p:xfrm>
          <a:off x="107505" y="1275605"/>
          <a:ext cx="3528390" cy="3163416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822012"/>
                <a:gridCol w="849939"/>
                <a:gridCol w="856439"/>
              </a:tblGrid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организации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участников</a:t>
                      </a:r>
                      <a:endParaRPr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742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839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Профпробы</a:t>
                      </a:r>
                      <a:r>
                        <a:rPr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(лаборант-эколог, основы робототехники, инженер 3</a:t>
                      </a:r>
                      <a:r>
                        <a:rPr lang="en-US" sz="12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200" b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печати, лаборант по контролю качества сырья)</a:t>
                      </a:r>
                      <a:endParaRPr lang="ru-RU" sz="12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55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f-gl.ru/images/flag/Russia/NovosibirskayaObl/FlagIskitimsky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93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20424"/>
            <a:ext cx="12192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13939"/>
            <a:ext cx="6089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научно-технологических проектов «Большие вызовы»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191768"/>
            <a:ext cx="1619463" cy="195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128003"/>
            <a:ext cx="1801368" cy="207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215645"/>
            <a:ext cx="2013945" cy="194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416031"/>
              </p:ext>
            </p:extLst>
          </p:nvPr>
        </p:nvGraphicFramePr>
        <p:xfrm>
          <a:off x="1547664" y="935765"/>
          <a:ext cx="6161112" cy="206374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520280"/>
                <a:gridCol w="1224136"/>
                <a:gridCol w="1224136"/>
                <a:gridCol w="1192560"/>
              </a:tblGrid>
              <a:tr h="3932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Региональный </a:t>
                      </a:r>
                      <a:r>
                        <a:rPr lang="ru-RU" sz="2000" b="1" kern="120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трэк</a:t>
                      </a:r>
                      <a:endParaRPr lang="ru-RU" sz="20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327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Отборочный этап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9327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9327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Призеры/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победители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3/0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1/0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1/0</a:t>
                      </a:r>
                      <a:endParaRPr lang="ru-RU" dirty="0"/>
                    </a:p>
                  </a:txBody>
                  <a:tcPr/>
                </a:tc>
              </a:tr>
              <a:tr h="39327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Победители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ВСЕРОССИЙСКОГО ТРЭКА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62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f-gl.ru/images/flag/Russia/NovosibirskayaObl/FlagIskitimsky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93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20425"/>
            <a:ext cx="1115616" cy="77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0353" y="1031458"/>
            <a:ext cx="1997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 технологическая олимпиада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833" y="99629"/>
            <a:ext cx="25202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НТО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Junior</a:t>
            </a:r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3923928" y="1081938"/>
            <a:ext cx="1337882" cy="713506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Отборочный этап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354" y="1054440"/>
            <a:ext cx="13589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3529" y="1072772"/>
            <a:ext cx="13589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Блок-схема: магнитный диск 7"/>
          <p:cNvSpPr/>
          <p:nvPr/>
        </p:nvSpPr>
        <p:spPr>
          <a:xfrm>
            <a:off x="3923928" y="2008468"/>
            <a:ext cx="1337882" cy="781600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Финал регионального этапа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8292" y="1987726"/>
            <a:ext cx="1354137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6831" y="1908448"/>
            <a:ext cx="1354137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Блок-схема: магнитный диск 8"/>
          <p:cNvSpPr/>
          <p:nvPr/>
        </p:nvSpPr>
        <p:spPr>
          <a:xfrm>
            <a:off x="3923928" y="2972683"/>
            <a:ext cx="1337882" cy="864096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этапа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27019" y="61771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82252" y="58004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b="1" dirty="0"/>
              <a:t>2022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13916" y="56129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b="1" dirty="0"/>
              <a:t>2023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8292" y="1018774"/>
            <a:ext cx="422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0435" y="1005634"/>
            <a:ext cx="38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52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75440" y="1000692"/>
            <a:ext cx="38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47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28292" y="1953840"/>
            <a:ext cx="287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49240" y="2958214"/>
            <a:ext cx="287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60090" y="1903890"/>
            <a:ext cx="287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72811" y="1927874"/>
            <a:ext cx="287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3</a:t>
            </a:r>
          </a:p>
        </p:txBody>
      </p:sp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1800" y="3472455"/>
            <a:ext cx="2256539" cy="179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8292" y="2954339"/>
            <a:ext cx="1354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6272" y="2922806"/>
            <a:ext cx="35401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2850961"/>
            <a:ext cx="1354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4259" y="2798561"/>
            <a:ext cx="35401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" name="Блок-схема: магнитный диск 7167"/>
          <p:cNvSpPr/>
          <p:nvPr/>
        </p:nvSpPr>
        <p:spPr>
          <a:xfrm>
            <a:off x="179512" y="2463181"/>
            <a:ext cx="1086655" cy="55207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Отборочный тур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9" name="Блок-схема: магнитный диск 7168"/>
          <p:cNvSpPr/>
          <p:nvPr/>
        </p:nvSpPr>
        <p:spPr>
          <a:xfrm>
            <a:off x="1403649" y="2461492"/>
            <a:ext cx="1079431" cy="54026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Отборочный тур</a:t>
            </a:r>
          </a:p>
        </p:txBody>
      </p:sp>
      <p:sp>
        <p:nvSpPr>
          <p:cNvPr id="7191" name="Блок-схема: магнитный диск 7190"/>
          <p:cNvSpPr/>
          <p:nvPr/>
        </p:nvSpPr>
        <p:spPr>
          <a:xfrm>
            <a:off x="190231" y="3129544"/>
            <a:ext cx="1069399" cy="51636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финал</a:t>
            </a:r>
          </a:p>
        </p:txBody>
      </p:sp>
      <p:sp>
        <p:nvSpPr>
          <p:cNvPr id="7192" name="Блок-схема: магнитный диск 7191"/>
          <p:cNvSpPr/>
          <p:nvPr/>
        </p:nvSpPr>
        <p:spPr>
          <a:xfrm>
            <a:off x="1367644" y="3120358"/>
            <a:ext cx="1080119" cy="51050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финал</a:t>
            </a:r>
          </a:p>
        </p:txBody>
      </p:sp>
      <p:sp>
        <p:nvSpPr>
          <p:cNvPr id="7193" name="Блок-схема: магнитный диск 7192"/>
          <p:cNvSpPr/>
          <p:nvPr/>
        </p:nvSpPr>
        <p:spPr>
          <a:xfrm>
            <a:off x="179512" y="3723878"/>
            <a:ext cx="1080118" cy="5040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</a:t>
            </a:r>
          </a:p>
        </p:txBody>
      </p:sp>
      <p:sp>
        <p:nvSpPr>
          <p:cNvPr id="7194" name="Блок-схема: магнитный диск 7193"/>
          <p:cNvSpPr/>
          <p:nvPr/>
        </p:nvSpPr>
        <p:spPr>
          <a:xfrm>
            <a:off x="1402960" y="3706904"/>
            <a:ext cx="1080120" cy="5040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</a:t>
            </a:r>
          </a:p>
        </p:txBody>
      </p:sp>
      <p:sp>
        <p:nvSpPr>
          <p:cNvPr id="7195" name="TextBox 7194"/>
          <p:cNvSpPr txBox="1"/>
          <p:nvPr/>
        </p:nvSpPr>
        <p:spPr>
          <a:xfrm>
            <a:off x="490707" y="198461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6" name="TextBox 7195"/>
          <p:cNvSpPr txBox="1"/>
          <p:nvPr/>
        </p:nvSpPr>
        <p:spPr>
          <a:xfrm>
            <a:off x="1696798" y="197696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600" dirty="0" smtClean="0">
                <a:solidFill>
                  <a:srgbClr val="002060"/>
                </a:solidFill>
              </a:rPr>
              <a:t>2022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197" name="TextBox 7196"/>
          <p:cNvSpPr txBox="1"/>
          <p:nvPr/>
        </p:nvSpPr>
        <p:spPr>
          <a:xfrm>
            <a:off x="511822" y="2395476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8" name="TextBox 7197"/>
          <p:cNvSpPr txBox="1"/>
          <p:nvPr/>
        </p:nvSpPr>
        <p:spPr>
          <a:xfrm>
            <a:off x="1735271" y="2395475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57</a:t>
            </a:r>
            <a:endParaRPr lang="ru-RU" dirty="0"/>
          </a:p>
        </p:txBody>
      </p:sp>
      <p:sp>
        <p:nvSpPr>
          <p:cNvPr id="7199" name="TextBox 7198"/>
          <p:cNvSpPr txBox="1"/>
          <p:nvPr/>
        </p:nvSpPr>
        <p:spPr>
          <a:xfrm>
            <a:off x="571020" y="307995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8</a:t>
            </a:r>
          </a:p>
        </p:txBody>
      </p:sp>
      <p:sp>
        <p:nvSpPr>
          <p:cNvPr id="6144" name="TextBox 6143"/>
          <p:cNvSpPr txBox="1"/>
          <p:nvPr/>
        </p:nvSpPr>
        <p:spPr>
          <a:xfrm>
            <a:off x="1776898" y="307919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6145" name="Picture 2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43" y="3652056"/>
            <a:ext cx="2682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2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6898" y="3652056"/>
            <a:ext cx="2682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771800" y="1995686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</p:txBody>
      </p:sp>
      <p:sp>
        <p:nvSpPr>
          <p:cNvPr id="2" name="Блок-схема: магнитный диск 1"/>
          <p:cNvSpPr/>
          <p:nvPr/>
        </p:nvSpPr>
        <p:spPr>
          <a:xfrm>
            <a:off x="2591779" y="2476151"/>
            <a:ext cx="1080120" cy="49653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Отборочный тур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8321" y="2416311"/>
            <a:ext cx="427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Блок-схема: магнитный диск 2"/>
          <p:cNvSpPr/>
          <p:nvPr/>
        </p:nvSpPr>
        <p:spPr>
          <a:xfrm>
            <a:off x="2627784" y="3139500"/>
            <a:ext cx="1044115" cy="49136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7695" y="3070024"/>
            <a:ext cx="2682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Блок-схема: магнитный диск 17"/>
          <p:cNvSpPr/>
          <p:nvPr/>
        </p:nvSpPr>
        <p:spPr>
          <a:xfrm>
            <a:off x="2627784" y="3723879"/>
            <a:ext cx="1044115" cy="48708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7696" y="3653961"/>
            <a:ext cx="2682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3779912" y="195486"/>
            <a:ext cx="72008" cy="4752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89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f-gl.ru/images/flag/Russia/NovosibirskayaObl/FlagIskitimsky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93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000640"/>
            <a:ext cx="2591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Всероссийский конкурс «</a:t>
            </a:r>
            <a:r>
              <a:rPr lang="ru-RU" b="1" i="1" dirty="0" err="1" smtClean="0">
                <a:solidFill>
                  <a:srgbClr val="002060"/>
                </a:solidFill>
              </a:rPr>
              <a:t>АгроНТРИ</a:t>
            </a:r>
            <a:r>
              <a:rPr lang="ru-RU" b="1" i="1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23477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Региональный слёт ученических производственных бригад «</a:t>
            </a:r>
            <a:r>
              <a:rPr lang="ru-RU" b="1" i="1" dirty="0" err="1">
                <a:solidFill>
                  <a:srgbClr val="002060"/>
                </a:solidFill>
              </a:rPr>
              <a:t>АгроСтарт</a:t>
            </a:r>
            <a:r>
              <a:rPr lang="ru-RU" b="1" i="1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76112" y="1131590"/>
            <a:ext cx="51125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год- 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общекомандное,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год-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школьника стали победителями и призерами  в личном зачете  в номинациях «Садоводство», «Агрономия», «Цифровое земледелие».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специальный приз в номинации «Агрономия» 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номинации «Животноводство и ветеринария» 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общем зачете команда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на 10 месте из 21.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24099">
            <a:off x="3946141" y="2976224"/>
            <a:ext cx="1281163" cy="1705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122454"/>
            <a:ext cx="1877826" cy="14128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4610">
            <a:off x="7618192" y="2985971"/>
            <a:ext cx="1344478" cy="17399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3419872" y="123477"/>
            <a:ext cx="72008" cy="4752529"/>
          </a:xfrm>
          <a:prstGeom prst="line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69" name="Таблица 7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143972"/>
              </p:ext>
            </p:extLst>
          </p:nvPr>
        </p:nvGraphicFramePr>
        <p:xfrm>
          <a:off x="179512" y="1854220"/>
          <a:ext cx="2975993" cy="3060184"/>
        </p:xfrm>
        <a:graphic>
          <a:graphicData uri="http://schemas.openxmlformats.org/drawingml/2006/table">
            <a:tbl>
              <a:tblPr firstRow="1" bandRow="1">
                <a:effectLst/>
                <a:tableStyleId>{D113A9D2-9D6B-4929-AA2D-F23B5EE8CBE7}</a:tableStyleId>
              </a:tblPr>
              <a:tblGrid>
                <a:gridCol w="1512168"/>
                <a:gridCol w="701638"/>
                <a:gridCol w="762187"/>
              </a:tblGrid>
              <a:tr h="4389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890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 регионального этапа</a:t>
                      </a:r>
                    </a:p>
                    <a:p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890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Победители регионального этапа</a:t>
                      </a:r>
                    </a:p>
                    <a:p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890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Победители  Всероссийского этапа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03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f-gl.ru/images/flag/Russia/NovosibirskayaObl/FlagIskitimsky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93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195486"/>
            <a:ext cx="5310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 РЦ «Альтаир»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632416"/>
            <a:ext cx="374441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179512" y="1512216"/>
            <a:ext cx="1656184" cy="219622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979712" y="1521174"/>
            <a:ext cx="1584176" cy="220784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149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3635896" y="1512216"/>
            <a:ext cx="1584176" cy="221680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283</a:t>
            </a:r>
          </a:p>
        </p:txBody>
      </p:sp>
    </p:spTree>
    <p:extLst>
      <p:ext uri="{BB962C8B-B14F-4D97-AF65-F5344CB8AC3E}">
        <p14:creationId xmlns:p14="http://schemas.microsoft.com/office/powerpoint/2010/main" val="146271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f-gl.ru/images/flag/Russia/NovosibirskayaObl/FlagIskitimsky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93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1732" y="1016934"/>
            <a:ext cx="5408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Советники 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директоров по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воспитанию и взаимодействию с детскими общественными объединениями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23188" y="627534"/>
            <a:ext cx="3016100" cy="1478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25774" y="628923"/>
            <a:ext cx="2610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775F5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20 школьных </a:t>
            </a:r>
            <a:r>
              <a:rPr lang="ru-RU" sz="2000" b="1" dirty="0">
                <a:solidFill>
                  <a:srgbClr val="775F5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музеев</a:t>
            </a:r>
          </a:p>
          <a:p>
            <a:pPr lvl="0" algn="ctr"/>
            <a:r>
              <a:rPr lang="ru-RU" sz="1400" b="1" dirty="0" smtClean="0">
                <a:solidFill>
                  <a:srgbClr val="775F5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12-историко-краеведческих</a:t>
            </a:r>
            <a:r>
              <a:rPr lang="ru-RU" sz="1400" b="1" dirty="0">
                <a:solidFill>
                  <a:srgbClr val="775F5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 algn="ctr"/>
            <a:r>
              <a:rPr lang="ru-RU" sz="1400" b="1" dirty="0">
                <a:solidFill>
                  <a:srgbClr val="775F5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3-военно-исторических, </a:t>
            </a:r>
            <a:endParaRPr lang="ru-RU" sz="1400" b="1" dirty="0" smtClean="0">
              <a:solidFill>
                <a:srgbClr val="775F5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b="1" dirty="0" smtClean="0">
                <a:solidFill>
                  <a:srgbClr val="775F5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3-краеведческих</a:t>
            </a:r>
            <a:r>
              <a:rPr lang="ru-RU" sz="1400" b="1" dirty="0">
                <a:solidFill>
                  <a:srgbClr val="775F5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 algn="ctr"/>
            <a:r>
              <a:rPr lang="ru-RU" sz="1400" b="1" dirty="0" smtClean="0">
                <a:solidFill>
                  <a:srgbClr val="775F5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1-естественнонаучный</a:t>
            </a:r>
          </a:p>
          <a:p>
            <a:pPr lvl="0" algn="ctr"/>
            <a:r>
              <a:rPr lang="ru-RU" sz="1400" b="1" dirty="0" smtClean="0">
                <a:solidFill>
                  <a:srgbClr val="775F5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1- комплексный</a:t>
            </a:r>
            <a:endParaRPr lang="ru-RU" sz="1400" b="1" dirty="0">
              <a:solidFill>
                <a:srgbClr val="775F5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251520" y="2283718"/>
            <a:ext cx="1152128" cy="864096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2499742"/>
            <a:ext cx="2690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 сентября 2023 года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827584" y="3291830"/>
            <a:ext cx="1061863" cy="936104"/>
          </a:xfrm>
          <a:prstGeom prst="hexagon">
            <a:avLst/>
          </a:prstGeom>
          <a:solidFill>
            <a:schemeClr val="tx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endParaRPr lang="ru-RU" sz="3200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1720" y="3579862"/>
            <a:ext cx="245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С 1 января 2024 года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95736" y="76946"/>
            <a:ext cx="3820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ВОСПИТАТЕЛЬНАЯ РАБОТА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388048" y="2282378"/>
            <a:ext cx="2808312" cy="11534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театров </a:t>
            </a:r>
          </a:p>
          <a:p>
            <a:pPr algn="ctr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27 образовательных организациях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88048" y="3651870"/>
            <a:ext cx="3456384" cy="10801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школьных спортивных клуба</a:t>
            </a:r>
          </a:p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4000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407665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f-gl.ru/images/flag/Russia/NovosibirskayaObl/FlagIskitimsky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93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4" y="1423633"/>
            <a:ext cx="4776575" cy="35823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51470"/>
            <a:ext cx="3936579" cy="29523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2080" y="3363838"/>
            <a:ext cx="36724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 юнармейских отрядов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военно-патриотических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объединений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91408523"/>
              </p:ext>
            </p:extLst>
          </p:nvPr>
        </p:nvGraphicFramePr>
        <p:xfrm>
          <a:off x="6300192" y="987574"/>
          <a:ext cx="269979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06904" y="467882"/>
            <a:ext cx="2737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ЮНАРМЕЙЦЕВ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96" y="1269744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285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9371" y="1115855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370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83109" y="935765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470</a:t>
            </a:r>
          </a:p>
        </p:txBody>
      </p:sp>
    </p:spTree>
    <p:extLst>
      <p:ext uri="{BB962C8B-B14F-4D97-AF65-F5344CB8AC3E}">
        <p14:creationId xmlns:p14="http://schemas.microsoft.com/office/powerpoint/2010/main" val="85711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f-gl.ru/images/flag/Russia/NovosibirskayaObl/FlagIskitimsky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93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7788" y="381495"/>
            <a:ext cx="2972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образования</a:t>
            </a:r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9585" y="979234"/>
            <a:ext cx="2964349" cy="7200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</a:p>
          <a:p>
            <a:pPr algn="ctr"/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     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ООШ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835696" y="1283708"/>
            <a:ext cx="360040" cy="144016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699792" y="1283708"/>
            <a:ext cx="288032" cy="144016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887494" y="1863868"/>
            <a:ext cx="3048376" cy="5760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детских садов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структурных подразделений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16657" y="2604904"/>
            <a:ext cx="3048376" cy="46520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Коррекционная школа-интернат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31921" y="3258480"/>
            <a:ext cx="3048376" cy="5040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ДО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39504" y="3949404"/>
            <a:ext cx="3033210" cy="5040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учебно-методический центр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660232" y="699542"/>
            <a:ext cx="2304256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ОВЗ - 447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Дети-инвалиды - 45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из малоимущих семей - 3689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738664" y="2028840"/>
            <a:ext cx="2232248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ОВЗ - 488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Дети-инвалиды - 58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из малоимущих семей - 3717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04248" y="3363838"/>
            <a:ext cx="2232248" cy="13681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ОВЗ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464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Дети-инвалиды -62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Дети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малоимущих семей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-3527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76056" y="699542"/>
            <a:ext cx="360040" cy="1080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76056" y="2028840"/>
            <a:ext cx="360040" cy="11521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076056" y="3363838"/>
            <a:ext cx="360040" cy="12241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5580112" y="706792"/>
            <a:ext cx="1080120" cy="107286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7092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5616116" y="1998536"/>
            <a:ext cx="1044116" cy="118243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7112</a:t>
            </a:r>
          </a:p>
        </p:txBody>
      </p:sp>
      <p:sp>
        <p:nvSpPr>
          <p:cNvPr id="31" name="Стрелка вправо 30"/>
          <p:cNvSpPr/>
          <p:nvPr/>
        </p:nvSpPr>
        <p:spPr>
          <a:xfrm>
            <a:off x="5616116" y="3363838"/>
            <a:ext cx="1044116" cy="115212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7035</a:t>
            </a:r>
          </a:p>
        </p:txBody>
      </p:sp>
      <p:sp>
        <p:nvSpPr>
          <p:cNvPr id="1024" name="TextBox 1023"/>
          <p:cNvSpPr txBox="1"/>
          <p:nvPr/>
        </p:nvSpPr>
        <p:spPr>
          <a:xfrm>
            <a:off x="5868144" y="21221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Количество детей</a:t>
            </a:r>
          </a:p>
        </p:txBody>
      </p:sp>
    </p:spTree>
    <p:extLst>
      <p:ext uri="{BB962C8B-B14F-4D97-AF65-F5344CB8AC3E}">
        <p14:creationId xmlns:p14="http://schemas.microsoft.com/office/powerpoint/2010/main" val="426397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f-gl.ru/images/flag/Russia/NovosibirskayaObl/FlagIskitimsky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93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298852"/>
            <a:ext cx="5960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РОССИЙСКОЕ ДВИЖЕНИЕ ДЕТЕЙ И МОЛОДЕЖИ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«Движение первых»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5272" y="1231012"/>
            <a:ext cx="3644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Искитимском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 открыто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7239320" y="1877246"/>
            <a:ext cx="1800200" cy="144016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местных отделений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19621"/>
            <a:ext cx="4103417" cy="3076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трелка вправо 10"/>
          <p:cNvSpPr/>
          <p:nvPr/>
        </p:nvSpPr>
        <p:spPr>
          <a:xfrm>
            <a:off x="5364088" y="1631896"/>
            <a:ext cx="1944216" cy="637394"/>
          </a:xfrm>
          <a:prstGeom prst="rightArrow">
            <a:avLst>
              <a:gd name="adj1" fmla="val 50000"/>
              <a:gd name="adj2" fmla="val 136075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  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5364088" y="2273290"/>
            <a:ext cx="1875232" cy="648072"/>
          </a:xfrm>
          <a:prstGeom prst="rightArrow">
            <a:avLst>
              <a:gd name="adj1" fmla="val 50000"/>
              <a:gd name="adj2" fmla="val 122363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        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364088" y="3003798"/>
            <a:ext cx="1944216" cy="576064"/>
          </a:xfrm>
          <a:prstGeom prst="rightArrow">
            <a:avLst>
              <a:gd name="adj1" fmla="val 50000"/>
              <a:gd name="adj2" fmla="val 147356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 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6038" y="4034247"/>
            <a:ext cx="4056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Вступило более 300 человек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11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f-gl.ru/images/flag/Russia/NovosibirskayaObl/FlagIskitimsky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93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7" y="1059582"/>
            <a:ext cx="3384376" cy="3146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76055" y="173195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9752" y="251714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Профориентационный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минимум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8024" y="1073392"/>
            <a:ext cx="4032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организациях ведется курс внеурочной деятельности по профориентации «Россия – мои горизонты»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2632621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школьников района получили  свидетельство государственного образца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Лаборант химического анализа 3 разряда».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4083918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МБОУ «СОШ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с.Лебедевка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цифровой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полигон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юных физиков Сибирского турнира юных физиков</a:t>
            </a:r>
          </a:p>
        </p:txBody>
      </p:sp>
    </p:spTree>
    <p:extLst>
      <p:ext uri="{BB962C8B-B14F-4D97-AF65-F5344CB8AC3E}">
        <p14:creationId xmlns:p14="http://schemas.microsoft.com/office/powerpoint/2010/main" val="209459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f-gl.ru/images/flag/Russia/NovosibirskayaObl/FlagIskitimsky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93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51470"/>
            <a:ext cx="4835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образования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893632"/>
              </p:ext>
            </p:extLst>
          </p:nvPr>
        </p:nvGraphicFramePr>
        <p:xfrm>
          <a:off x="1691680" y="699542"/>
          <a:ext cx="6408711" cy="4034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237"/>
                <a:gridCol w="2136237"/>
                <a:gridCol w="2136237"/>
              </a:tblGrid>
              <a:tr h="25477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 (26,2%)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(23,8%)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(28,6%)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7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с.Верх-Коен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с.Верх-Коен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с.Верх-Коен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</a:tr>
              <a:tr h="296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с.Усть-Чем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с.Усть-Чем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с.Усть-Чем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</a:tr>
              <a:tr h="296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п.Маяк»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с.Белово»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п.Маяк»</a:t>
                      </a:r>
                    </a:p>
                  </a:txBody>
                  <a:tcPr/>
                </a:tc>
              </a:tr>
              <a:tr h="296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п.Чернореченский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п.Чернореченский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п.Керамкомбинат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</a:tr>
              <a:tr h="29641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с.Быстровка»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п.Листвянский»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п.Листвянский»</a:t>
                      </a:r>
                    </a:p>
                  </a:txBody>
                  <a:tcPr/>
                </a:tc>
              </a:tr>
              <a:tr h="296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3 р.п.Линево»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с.Старый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Искитим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3 р.п.Линево»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641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4 р.п.Линево»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с.Преображенка»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1 р.п.Линево»</a:t>
                      </a:r>
                    </a:p>
                  </a:txBody>
                  <a:tcPr/>
                </a:tc>
              </a:tr>
              <a:tr h="296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д.Бурмистрово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«ООШ </a:t>
                      </a:r>
                      <a:r>
                        <a:rPr lang="ru-RU" sz="1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д.Ургун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с.Гусельниково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</a:tr>
              <a:tr h="29641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«ООШ </a:t>
                      </a:r>
                      <a:r>
                        <a:rPr lang="ru-RU" sz="1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д.Ургун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«ООШ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с.Елбаши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с.Сосновка»</a:t>
                      </a:r>
                    </a:p>
                  </a:txBody>
                  <a:tcPr/>
                </a:tc>
              </a:tr>
              <a:tr h="29641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«ООШ п.Советский»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«ООШ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п.Рощинский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«ООШ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п.Рощинский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</a:tr>
              <a:tr h="40757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«ООШ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д.Китерня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«ООШ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с.Морозово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</a:tr>
              <a:tr h="296415"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«ООШ п.Александровский»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4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f-gl.ru/images/flag/Russia/NovosibirskayaObl/FlagIskitimsky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93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iskitim-gazeta.ru/wp-content/uploads/2022/02/DSCN37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840" y="3147815"/>
            <a:ext cx="2413952" cy="1811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496" y="1160827"/>
            <a:ext cx="39608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863 учащихся подвозят</a:t>
            </a:r>
          </a:p>
          <a:p>
            <a:pPr marL="342900" lvl="0" indent="-34290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 школ</a:t>
            </a:r>
          </a:p>
          <a:p>
            <a:pPr marL="342900" lvl="0" indent="-34290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40 школьным маршрутам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6889" y="2355726"/>
            <a:ext cx="21602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НОВЫЕ АВТОБУСЫ: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СОШ </a:t>
            </a:r>
            <a:r>
              <a:rPr lang="ru-RU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с.Верх-Коен</a:t>
            </a:r>
            <a:endParaRPr lang="ru-RU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СОШ </a:t>
            </a:r>
            <a:r>
              <a:rPr lang="ru-RU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д.Шибково</a:t>
            </a:r>
            <a:endParaRPr lang="ru-RU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СОШ п.Листвянский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92816" y="254184"/>
            <a:ext cx="2412268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ПОДВОЗ ОБУЧАЮЩИХСЯ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55976" y="227379"/>
            <a:ext cx="4572000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БЕСПЛАТНОЕ И ЛЬГОТНОЕ ПИТАНИЕ ОБУЧАЮЩИХСЯ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427984" y="227379"/>
            <a:ext cx="0" cy="454981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16016" y="1131591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100% охват горячим питанием обучающихся 1-4 классов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74" y="3149749"/>
            <a:ext cx="3200004" cy="180000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88024" y="192367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42900" indent="-342900" algn="just">
              <a:buFont typeface="Wingdings" panose="05000000000000000000" pitchFamily="2" charset="2"/>
              <a:buChar char="ü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Бесплатное питание </a:t>
            </a:r>
            <a:r>
              <a:rPr lang="ru-RU" dirty="0" smtClean="0"/>
              <a:t>детей, участников </a:t>
            </a:r>
            <a:r>
              <a:rPr lang="ru-RU" dirty="0"/>
              <a:t>СВО</a:t>
            </a:r>
          </a:p>
        </p:txBody>
      </p:sp>
    </p:spTree>
    <p:extLst>
      <p:ext uri="{BB962C8B-B14F-4D97-AF65-F5344CB8AC3E}">
        <p14:creationId xmlns:p14="http://schemas.microsoft.com/office/powerpoint/2010/main" val="215187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f-gl.ru/images/flag/Russia/NovosibirskayaObl/FlagIskitimsky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93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179512" y="1059582"/>
            <a:ext cx="2016224" cy="86512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Региональная система </a:t>
            </a:r>
            <a:r>
              <a:rPr lang="ru-RU" sz="10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дистанционного обучения (РСДО)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2501918" y="1059582"/>
            <a:ext cx="1962070" cy="86512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«Сетевой учитель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НСО»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35496" y="1995686"/>
            <a:ext cx="2286402" cy="1152128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«СОШ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4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р.п.Линево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СОШ ст. Евсино», 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СОШ с. Лебедевка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«СОШ д.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Шибково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9" name="Шестиугольник 8"/>
          <p:cNvSpPr/>
          <p:nvPr/>
        </p:nvSpPr>
        <p:spPr>
          <a:xfrm>
            <a:off x="2344778" y="2053699"/>
            <a:ext cx="2322110" cy="1036101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«СОШ с. Верх-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Коен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«СОШ д.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Шибково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«СОШ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д.Бурмистрово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ООШ д. Михайловка»,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8600" y="4155926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педагогов участников проекта «Учитель для России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Arial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 педагогов участников проекта «Земский учитель»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0" y="123478"/>
            <a:ext cx="5020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РЕШЕНИЕ КАДРОВЫХ ПРОБЛЕМ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20072" y="585143"/>
            <a:ext cx="3760658" cy="3498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НГПУ по ЦЕЛЕВОМУ ОБУЧЕНЮ: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– 4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физ.культура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специальная психология, математическое образование, культурология и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ин.язык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– 1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(физика и экономическое образование)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– 3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ин.язык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психология и педагогика инклюзивного образования)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– 3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(история, начальное образование, музыкальное образование)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– 1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ин.язык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выпускников школ района в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планируют заключить договора по целевому обучению.</a:t>
            </a: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1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174" y="51470"/>
            <a:ext cx="819134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6147" y="19836"/>
            <a:ext cx="7413374" cy="77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2" y="3046"/>
            <a:ext cx="140176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23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15" y="51470"/>
            <a:ext cx="140176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051720" y="195486"/>
            <a:ext cx="5904656" cy="794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ИКОП «СФЕРУМ»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3" name="Picture 1" descr="C:\Users\user\Desktop\Активность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29378"/>
            <a:ext cx="8496944" cy="2906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9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15" y="51470"/>
            <a:ext cx="140176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918" y="915566"/>
            <a:ext cx="8266113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7525" y="4011910"/>
            <a:ext cx="463696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0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f-gl.ru/images/flag/Russia/NovosibirskayaObl/FlagIskitimsky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93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79712" y="267494"/>
            <a:ext cx="6624736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ЕГЭ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 выпускника (99,5%) получили аттестаты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77404972"/>
              </p:ext>
            </p:extLst>
          </p:nvPr>
        </p:nvGraphicFramePr>
        <p:xfrm>
          <a:off x="107504" y="1059582"/>
          <a:ext cx="309634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27584" y="1688913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9672" y="174920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39752" y="1610706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13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438481186"/>
              </p:ext>
            </p:extLst>
          </p:nvPr>
        </p:nvGraphicFramePr>
        <p:xfrm>
          <a:off x="4355976" y="1419622"/>
          <a:ext cx="4344144" cy="332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427984" y="915567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выпускников, набравших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балл и выше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7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f-gl.ru/images/flag/Russia/NovosibirskayaObl/FlagIskitimsky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93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07704" y="195486"/>
            <a:ext cx="6192688" cy="36004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ГИА-9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23728" y="699542"/>
            <a:ext cx="5544616" cy="151216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649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всего обучающихся,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628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96,7%)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допущено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597 (92,1%)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получили аттестаты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6,5%)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академические справки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повторный год обучения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64415712"/>
              </p:ext>
            </p:extLst>
          </p:nvPr>
        </p:nvGraphicFramePr>
        <p:xfrm>
          <a:off x="440669" y="2499742"/>
          <a:ext cx="2331131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37243" y="3435846"/>
            <a:ext cx="748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52,3%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825" y="3363838"/>
            <a:ext cx="748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41,7%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45211551"/>
              </p:ext>
            </p:extLst>
          </p:nvPr>
        </p:nvGraphicFramePr>
        <p:xfrm>
          <a:off x="3131840" y="2499742"/>
          <a:ext cx="2327920" cy="224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26035" y="351772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57%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63888" y="325118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28%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3168147"/>
              </p:ext>
            </p:extLst>
          </p:nvPr>
        </p:nvGraphicFramePr>
        <p:xfrm>
          <a:off x="5940152" y="2488999"/>
          <a:ext cx="223224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236296" y="3444204"/>
            <a:ext cx="748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56,5%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00192" y="3235791"/>
            <a:ext cx="748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28,8%</a:t>
            </a:r>
          </a:p>
        </p:txBody>
      </p:sp>
    </p:spTree>
    <p:extLst>
      <p:ext uri="{BB962C8B-B14F-4D97-AF65-F5344CB8AC3E}">
        <p14:creationId xmlns:p14="http://schemas.microsoft.com/office/powerpoint/2010/main" val="304875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f-gl.ru/images/flag/Russia/NovosibirskayaObl/FlagIskitimsky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93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магнитный диск 1"/>
          <p:cNvSpPr/>
          <p:nvPr/>
        </p:nvSpPr>
        <p:spPr>
          <a:xfrm>
            <a:off x="3808676" y="1059582"/>
            <a:ext cx="1512168" cy="936104"/>
          </a:xfrm>
          <a:prstGeom prst="flowChartMagneticDisk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2831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уч-ся 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731 победитель, 1174 призера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магнитный диск 2"/>
          <p:cNvSpPr/>
          <p:nvPr/>
        </p:nvSpPr>
        <p:spPr>
          <a:xfrm>
            <a:off x="3808676" y="2139702"/>
            <a:ext cx="1512168" cy="936104"/>
          </a:xfrm>
          <a:prstGeom prst="flowChartMagneticDisk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3059</a:t>
            </a:r>
            <a:r>
              <a:rPr lang="ru-RU" sz="1600" dirty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уч-ся</a:t>
            </a:r>
            <a:r>
              <a:rPr lang="ru-RU" sz="1400" dirty="0" smtClean="0"/>
              <a:t>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680 победителей, 1281 призер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3808676" y="3230104"/>
            <a:ext cx="1512168" cy="925822"/>
          </a:xfrm>
          <a:prstGeom prst="flowChartMagneticDisk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2884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уч-ся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731 победитель, 1098 призеров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580112" y="1707654"/>
            <a:ext cx="576064" cy="1800200"/>
          </a:xfrm>
          <a:prstGeom prst="rightArrow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2987824" y="1779662"/>
            <a:ext cx="648072" cy="1872208"/>
          </a:xfrm>
          <a:prstGeom prst="leftArrow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71103774"/>
              </p:ext>
            </p:extLst>
          </p:nvPr>
        </p:nvGraphicFramePr>
        <p:xfrm>
          <a:off x="179512" y="1419622"/>
          <a:ext cx="273630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5576" y="1489460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919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8929" y="1908870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651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23728" y="1880270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662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97824" y="2520040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200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5887" y="2433184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265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7279" y="2664016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117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4782" y="2750872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47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76719" y="2750872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52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8847" y="2750872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48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7941" y="1043613"/>
            <a:ext cx="1666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904035477"/>
              </p:ext>
            </p:extLst>
          </p:nvPr>
        </p:nvGraphicFramePr>
        <p:xfrm>
          <a:off x="6084888" y="1469330"/>
          <a:ext cx="2903984" cy="2398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804248" y="386789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Чуркина Ульяна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с. Сосновка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48264" y="1043613"/>
            <a:ext cx="1346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РЭ </a:t>
            </a:r>
            <a:r>
              <a:rPr lang="ru-RU" dirty="0" err="1"/>
              <a:t>ВсОШ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720190" y="2111102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19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92362" y="1548830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33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66816" y="1901260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24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709015" y="51470"/>
            <a:ext cx="4026423" cy="344404"/>
          </a:xfrm>
          <a:prstGeom prst="roundRect">
            <a:avLst/>
          </a:prstGeom>
          <a:solidFill>
            <a:schemeClr val="accent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3848966" y="676591"/>
            <a:ext cx="1471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ШЭ </a:t>
            </a:r>
            <a:r>
              <a:rPr lang="ru-RU" dirty="0" err="1"/>
              <a:t>ВсОШ</a:t>
            </a:r>
            <a:endParaRPr lang="ru-RU" dirty="0"/>
          </a:p>
        </p:txBody>
      </p:sp>
      <p:sp>
        <p:nvSpPr>
          <p:cNvPr id="1025" name="TextBox 1024"/>
          <p:cNvSpPr txBox="1"/>
          <p:nvPr/>
        </p:nvSpPr>
        <p:spPr>
          <a:xfrm>
            <a:off x="4292890" y="1059583"/>
            <a:ext cx="543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7" name="TextBox 1026"/>
          <p:cNvSpPr txBox="1"/>
          <p:nvPr/>
        </p:nvSpPr>
        <p:spPr>
          <a:xfrm>
            <a:off x="4292889" y="215801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2022</a:t>
            </a:r>
          </a:p>
        </p:txBody>
      </p:sp>
      <p:sp>
        <p:nvSpPr>
          <p:cNvPr id="1028" name="TextBox 1027"/>
          <p:cNvSpPr txBox="1"/>
          <p:nvPr/>
        </p:nvSpPr>
        <p:spPr>
          <a:xfrm>
            <a:off x="4292890" y="323619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2023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20272" y="2787774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20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f-gl.ru/images/flag/Russia/NovosibirskayaObl/FlagIskitimsky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899591" cy="59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27684" y="199620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Объективность оценки качества подготовки обучающихся по результатам ВПР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434207"/>
              </p:ext>
            </p:extLst>
          </p:nvPr>
        </p:nvGraphicFramePr>
        <p:xfrm>
          <a:off x="1115616" y="1347614"/>
          <a:ext cx="6768752" cy="25831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88232"/>
                <a:gridCol w="1512168"/>
                <a:gridCol w="1728192"/>
                <a:gridCol w="1440160"/>
              </a:tblGrid>
              <a:tr h="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7626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Доля ОО с признаками необъективности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4,9%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4,9%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0%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6988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2060"/>
                          </a:solidFill>
                        </a:rPr>
                        <a:t>Доля ОО, в которых часть предметов проходила в компьютерной форме</a:t>
                      </a:r>
                      <a:endParaRPr lang="ru-RU" sz="16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10%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15%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57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f-gl.ru/images/flag/Russia/NovosibirskayaObl/FlagIskitimsky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899591" cy="59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27684" y="199620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Меры, способствующие улучшению результатов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627534"/>
            <a:ext cx="8712968" cy="4392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муниципального мониторинга: «Комплексная оценка условий деятельности», мониторинга образовательных результатов, мониторинга развития кадрового потенциала ОУ.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Включение руководителей ОУ в план профессиональной переподготовки по специальности «Управление образовательными организациями».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Обеспечение участия школьных управленческих команд в диагностике профессиональных дефицитов и повышении квалификации по кураторской методике. Участие школьных команд в семинарах, мастер-классах и конкурсах, организованных НИМРО.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Реализация муниципальным учебно-методическим центром цикла мероприятий по оказанию помощи в повышении профессионального мастерства педагогическим работникам ШНОР.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Организация сетевого взаимодействия школ с устойчиво низкими результатами с базовыми школами.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Организация деятельности </a:t>
            </a:r>
            <a:r>
              <a:rPr lang="ru-RU" sz="1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стажировочных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площадок для школ с устойчиво низкими результатами на базе школы, реализующей Региональный проект «Развитие инклюзивного образования» (МКОУ «СОШ </a:t>
            </a:r>
            <a:r>
              <a:rPr lang="ru-RU" sz="1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ст.Евсино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МКОУ «СОШ № 1 </a:t>
            </a:r>
            <a:r>
              <a:rPr lang="ru-RU" sz="1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Линево имени </a:t>
            </a:r>
            <a:r>
              <a:rPr lang="ru-RU" sz="1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Ф.И.Кулиша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Большую информационную поддержку оказывают мероприятия, организованные региональными ресурсными центрами Новосибирской области (РРЦРО).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Обеспечено взаимодействие с ОЦДК (областной центр диагностики и консультирования).</a:t>
            </a:r>
          </a:p>
        </p:txBody>
      </p:sp>
    </p:spTree>
    <p:extLst>
      <p:ext uri="{BB962C8B-B14F-4D97-AF65-F5344CB8AC3E}">
        <p14:creationId xmlns:p14="http://schemas.microsoft.com/office/powerpoint/2010/main" val="82557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f-gl.ru/images/flag/Russia/NovosibirskayaObl/FlagIskitimsky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93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793127"/>
              </p:ext>
            </p:extLst>
          </p:nvPr>
        </p:nvGraphicFramePr>
        <p:xfrm>
          <a:off x="1907703" y="857081"/>
          <a:ext cx="5497771" cy="3901440"/>
        </p:xfrm>
        <a:graphic>
          <a:graphicData uri="http://schemas.openxmlformats.org/drawingml/2006/table">
            <a:tbl>
              <a:tblPr/>
              <a:tblGrid>
                <a:gridCol w="457917"/>
                <a:gridCol w="457917"/>
                <a:gridCol w="627789"/>
                <a:gridCol w="628713"/>
                <a:gridCol w="550238"/>
                <a:gridCol w="551162"/>
                <a:gridCol w="498539"/>
                <a:gridCol w="572396"/>
                <a:gridCol w="551874"/>
                <a:gridCol w="601226"/>
              </a:tblGrid>
              <a:tr h="104710">
                <a:tc rowSpan="28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Уровень организационно-управленческой эффективности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высокий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7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7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Карасукский район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Барабинский район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7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г. Новосибирск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Куйбышевский район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Новосибирский район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7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Северный район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г. Искитим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7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г. Обь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4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4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средний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4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7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Баганский район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7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Болотнинский район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7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Коченевский район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Здвинский район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7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Краснозерский район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Колыванский район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Кыштовский район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7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Мошковский район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Маслянинский район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Татарский район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7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Ордынский район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Убинский район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г. Бердск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7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Сузунский район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Усть-Таркский район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7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Черепановский район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Чановский район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7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Чистоозерный район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4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4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4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7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низкий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Венгеровский район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7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Доволенский район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7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rgbClr val="FF0000"/>
                          </a:solidFill>
                          <a:latin typeface="Times New Roman"/>
                        </a:rPr>
                        <a:t>Искитимский</a:t>
                      </a:r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 район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Каргатский район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7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Тогучинский район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Кочковский район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р. п. Кольцово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7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Купинский район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7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Чулымский район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4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47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низкий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средний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высокий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47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1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Уровень социально-экономической эффективности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1907704" y="4659982"/>
            <a:ext cx="7050904" cy="286385"/>
            <a:chOff x="0" y="0"/>
            <a:chExt cx="7050904" cy="286385"/>
          </a:xfrm>
        </p:grpSpPr>
        <p:sp>
          <p:nvSpPr>
            <p:cNvPr id="9" name="Прямоугольник 8">
              <a:extLst>
                <a:ext uri="{FF2B5EF4-FFF2-40B4-BE49-F238E27FC236}">
                  <a16:creationId xmlns="" xmlns:xdr="http://schemas.openxmlformats.org/drawingml/2006/spreadsheetDrawing" xmlns:a16="http://schemas.microsoft.com/office/drawing/2014/main" xmlns:lc="http://schemas.openxmlformats.org/drawingml/2006/lockedCanvas" id="{A09E97E2-2F35-42AA-BAAB-78D4710D0B46}"/>
                </a:ext>
              </a:extLst>
            </p:cNvPr>
            <p:cNvSpPr/>
            <p:nvPr/>
          </p:nvSpPr>
          <p:spPr>
            <a:xfrm>
              <a:off x="0" y="66675"/>
              <a:ext cx="2680970" cy="148590"/>
            </a:xfrm>
            <a:prstGeom prst="rect">
              <a:avLst/>
            </a:prstGeom>
            <a:solidFill>
              <a:srgbClr val="B64444"/>
            </a:solidFill>
            <a:ln>
              <a:solidFill>
                <a:srgbClr val="B644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xdr="http://schemas.openxmlformats.org/drawingml/2006/spreadsheetDrawing" xmlns:a16="http://schemas.microsoft.com/office/drawing/2014/main" xmlns:lc="http://schemas.openxmlformats.org/drawingml/2006/lockedCanvas" id="{2264964D-72B9-4B17-B1D9-EEC5DE6D4358}"/>
                </a:ext>
              </a:extLst>
            </p:cNvPr>
            <p:cNvSpPr/>
            <p:nvPr/>
          </p:nvSpPr>
          <p:spPr>
            <a:xfrm>
              <a:off x="2143125" y="66675"/>
              <a:ext cx="2732405" cy="14859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chemeClr val="accent4">
                  <a:lumMod val="40000"/>
                  <a:lumOff val="60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" name="Стрелка: вправо 11">
              <a:extLst>
                <a:ext uri="{FF2B5EF4-FFF2-40B4-BE49-F238E27FC236}">
                  <a16:creationId xmlns="" xmlns:xdr="http://schemas.openxmlformats.org/drawingml/2006/spreadsheetDrawing" xmlns:a16="http://schemas.microsoft.com/office/drawing/2014/main" xmlns:lc="http://schemas.openxmlformats.org/drawingml/2006/lockedCanvas" id="{123A3950-0C8A-4B04-8B49-05535F6346E5}"/>
                </a:ext>
              </a:extLst>
            </p:cNvPr>
            <p:cNvSpPr/>
            <p:nvPr/>
          </p:nvSpPr>
          <p:spPr>
            <a:xfrm>
              <a:off x="4876800" y="0"/>
              <a:ext cx="2174104" cy="286385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547664" y="771550"/>
            <a:ext cx="299188" cy="4274477"/>
            <a:chOff x="0" y="0"/>
            <a:chExt cx="299188" cy="4274477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="" xmlns:xdr="http://schemas.openxmlformats.org/drawingml/2006/spreadsheetDrawing" xmlns:a16="http://schemas.microsoft.com/office/drawing/2014/main" xmlns:lc="http://schemas.openxmlformats.org/drawingml/2006/lockedCanvas" id="{253C37A2-AEEB-4654-B54D-11AF2A6D8AE8}"/>
                </a:ext>
              </a:extLst>
            </p:cNvPr>
            <p:cNvSpPr/>
            <p:nvPr/>
          </p:nvSpPr>
          <p:spPr>
            <a:xfrm rot="16200000">
              <a:off x="-929064" y="2014396"/>
              <a:ext cx="2136801" cy="147531"/>
            </a:xfrm>
            <a:prstGeom prst="rect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solidFill>
                <a:srgbClr val="FFC000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" name="Стрелка: вправо 15">
              <a:extLst>
                <a:ext uri="{FF2B5EF4-FFF2-40B4-BE49-F238E27FC236}">
                  <a16:creationId xmlns="" xmlns:xdr="http://schemas.openxmlformats.org/drawingml/2006/spreadsheetDrawing" xmlns:a16="http://schemas.microsoft.com/office/drawing/2014/main" xmlns:lc="http://schemas.openxmlformats.org/drawingml/2006/lockedCanvas" id="{D7713E9C-EE78-4E48-AF38-6FE885868283}"/>
                </a:ext>
              </a:extLst>
            </p:cNvPr>
            <p:cNvSpPr/>
            <p:nvPr/>
          </p:nvSpPr>
          <p:spPr>
            <a:xfrm rot="16200000">
              <a:off x="-398542" y="398542"/>
              <a:ext cx="1096272" cy="299188"/>
            </a:xfrm>
            <a:prstGeom prst="rightArrow">
              <a:avLst/>
            </a:prstGeom>
            <a:solidFill>
              <a:srgbClr val="92D050"/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xdr="http://schemas.openxmlformats.org/drawingml/2006/spreadsheetDrawing" xmlns:a16="http://schemas.microsoft.com/office/drawing/2014/main" xmlns:lc="http://schemas.openxmlformats.org/drawingml/2006/lockedCanvas" id="{8B8E90FA-0F56-4313-99B5-77F618689F5E}"/>
                </a:ext>
              </a:extLst>
            </p:cNvPr>
            <p:cNvSpPr/>
            <p:nvPr/>
          </p:nvSpPr>
          <p:spPr>
            <a:xfrm rot="5400000">
              <a:off x="-462111" y="3583815"/>
              <a:ext cx="1221767" cy="159558"/>
            </a:xfrm>
            <a:prstGeom prst="rect">
              <a:avLst/>
            </a:prstGeom>
            <a:solidFill>
              <a:srgbClr val="B64444"/>
            </a:solidFill>
            <a:ln w="12700" cap="flat" cmpd="sng" algn="ctr">
              <a:solidFill>
                <a:srgbClr val="B64444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2267744" y="0"/>
            <a:ext cx="4464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Искитимского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района по результатам мониторинга систем общего образования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47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f-gl.ru/images/flag/Russia/NovosibirskayaObl/FlagIskitimsky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93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nov7.ru/wp-content/uploads/2021/08/logo-1-1536x12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2787" y="-132"/>
            <a:ext cx="1221211" cy="845452"/>
          </a:xfrm>
          <a:prstGeom prst="rect">
            <a:avLst/>
          </a:prstGeom>
          <a:noFill/>
        </p:spPr>
      </p:pic>
      <p:pic>
        <p:nvPicPr>
          <p:cNvPr id="22" name="Picture 10" descr="https://dorogobyzh.admin-smolensk.ru/files/464/o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7" y="14883"/>
            <a:ext cx="5976664" cy="889496"/>
          </a:xfrm>
          <a:prstGeom prst="rect">
            <a:avLst/>
          </a:prstGeom>
          <a:noFill/>
        </p:spPr>
      </p:pic>
      <p:sp>
        <p:nvSpPr>
          <p:cNvPr id="8" name="AutoShape 2" descr="https://gimnazia-1.edusite.ru/sveden/files/9acd88b314e7a789213013a9dcf1212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519" y="3825325"/>
            <a:ext cx="1743777" cy="1280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6798">
            <a:off x="2410698" y="852395"/>
            <a:ext cx="1765507" cy="132413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7348">
            <a:off x="7496635" y="2829228"/>
            <a:ext cx="1504978" cy="20129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33781">
            <a:off x="4677447" y="794777"/>
            <a:ext cx="1905796" cy="14297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6962" y="3835692"/>
            <a:ext cx="1694053" cy="12705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17777">
            <a:off x="6931728" y="967050"/>
            <a:ext cx="173196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0843">
            <a:off x="43388" y="3295487"/>
            <a:ext cx="1440954" cy="182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92543">
            <a:off x="148859" y="1013098"/>
            <a:ext cx="1954819" cy="195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5100" y="3835691"/>
            <a:ext cx="1773358" cy="12705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3" y="2216086"/>
            <a:ext cx="2866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123728" y="2703016"/>
            <a:ext cx="1923726" cy="9325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центров «Точка роста»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016599" y="2717506"/>
            <a:ext cx="1872208" cy="90355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школ</a:t>
            </a:r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4157371" y="2931790"/>
            <a:ext cx="756083" cy="536607"/>
          </a:xfrm>
          <a:prstGeom prst="left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10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3399</TotalTime>
  <Words>1387</Words>
  <Application>Microsoft Office PowerPoint</Application>
  <PresentationFormat>Экран (16:9)</PresentationFormat>
  <Paragraphs>523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«Об основных результатах деятельности управления образования администрации Искитимского района за три предшествующих года и задачах на  2024 год»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863 учащихся подвозят в 20 школ по 40 школьным маршрутам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User01</dc:creator>
  <cp:lastModifiedBy>Гундарев Андрей</cp:lastModifiedBy>
  <cp:revision>209</cp:revision>
  <dcterms:created xsi:type="dcterms:W3CDTF">2023-08-26T07:56:17Z</dcterms:created>
  <dcterms:modified xsi:type="dcterms:W3CDTF">2024-02-29T02:53:44Z</dcterms:modified>
</cp:coreProperties>
</file>