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60" r:id="rId6"/>
    <p:sldId id="259" r:id="rId7"/>
    <p:sldId id="261" r:id="rId8"/>
    <p:sldId id="262" r:id="rId9"/>
    <p:sldId id="263" r:id="rId10"/>
    <p:sldId id="264" r:id="rId11"/>
    <p:sldId id="265" r:id="rId12"/>
    <p:sldId id="266"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3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454003E-CB4F-45A0-9B3C-15693CFE5F78}" type="datetimeFigureOut">
              <a:rPr lang="ru-RU" smtClean="0"/>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339609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54003E-CB4F-45A0-9B3C-15693CFE5F78}" type="datetimeFigureOut">
              <a:rPr lang="ru-RU" smtClean="0"/>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197849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54003E-CB4F-45A0-9B3C-15693CFE5F78}" type="datetimeFigureOut">
              <a:rPr lang="ru-RU" smtClean="0"/>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312677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54003E-CB4F-45A0-9B3C-15693CFE5F78}" type="datetimeFigureOut">
              <a:rPr lang="ru-RU" smtClean="0"/>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832691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454003E-CB4F-45A0-9B3C-15693CFE5F78}" type="datetimeFigureOut">
              <a:rPr lang="ru-RU" smtClean="0"/>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47767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454003E-CB4F-45A0-9B3C-15693CFE5F78}" type="datetimeFigureOut">
              <a:rPr lang="ru-RU" smtClean="0"/>
              <a:t>21.02.2023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394517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454003E-CB4F-45A0-9B3C-15693CFE5F78}" type="datetimeFigureOut">
              <a:rPr lang="ru-RU" smtClean="0"/>
              <a:t>21.02.2023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8750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454003E-CB4F-45A0-9B3C-15693CFE5F78}" type="datetimeFigureOut">
              <a:rPr lang="ru-RU" smtClean="0"/>
              <a:t>21.02.2023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78937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454003E-CB4F-45A0-9B3C-15693CFE5F78}" type="datetimeFigureOut">
              <a:rPr lang="ru-RU" smtClean="0"/>
              <a:t>21.02.2023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327138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454003E-CB4F-45A0-9B3C-15693CFE5F78}" type="datetimeFigureOut">
              <a:rPr lang="ru-RU" smtClean="0"/>
              <a:t>21.02.2023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1150663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454003E-CB4F-45A0-9B3C-15693CFE5F78}" type="datetimeFigureOut">
              <a:rPr lang="ru-RU" smtClean="0"/>
              <a:t>21.02.2023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797577-304F-445D-A1FF-DD903D828A10}" type="slidenum">
              <a:rPr lang="ru-RU" smtClean="0"/>
              <a:t>‹#›</a:t>
            </a:fld>
            <a:endParaRPr lang="ru-RU"/>
          </a:p>
        </p:txBody>
      </p:sp>
    </p:spTree>
    <p:extLst>
      <p:ext uri="{BB962C8B-B14F-4D97-AF65-F5344CB8AC3E}">
        <p14:creationId xmlns:p14="http://schemas.microsoft.com/office/powerpoint/2010/main" val="1599112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4003E-CB4F-45A0-9B3C-15693CFE5F78}" type="datetimeFigureOut">
              <a:rPr lang="ru-RU" smtClean="0"/>
              <a:t>21.02.2023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97577-304F-445D-A1FF-DD903D828A10}" type="slidenum">
              <a:rPr lang="ru-RU" smtClean="0"/>
              <a:t>‹#›</a:t>
            </a:fld>
            <a:endParaRPr lang="ru-RU"/>
          </a:p>
        </p:txBody>
      </p:sp>
    </p:spTree>
    <p:extLst>
      <p:ext uri="{BB962C8B-B14F-4D97-AF65-F5344CB8AC3E}">
        <p14:creationId xmlns:p14="http://schemas.microsoft.com/office/powerpoint/2010/main" val="3031447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1052;&#1086;&#1103;%20&#1084;&#1091;&#1088;&#1072;&#1074;&#1100;&#1080;&#1085;&#1072;&#1103;%20&#1092;&#1077;&#1088;&#1084;&#1072;.mp4"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arant.ru/products/ipo/prime/doc/405897655/#10011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0423" y="238397"/>
            <a:ext cx="8796836" cy="6597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4516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О введении ФООП</a:t>
            </a:r>
            <a:endParaRPr lang="ru-RU" b="1" dirty="0">
              <a:solidFill>
                <a:srgbClr val="C00000"/>
              </a:solidFill>
            </a:endParaRPr>
          </a:p>
        </p:txBody>
      </p:sp>
      <p:sp>
        <p:nvSpPr>
          <p:cNvPr id="3" name="Объект 2"/>
          <p:cNvSpPr>
            <a:spLocks noGrp="1"/>
          </p:cNvSpPr>
          <p:nvPr>
            <p:ph idx="1"/>
          </p:nvPr>
        </p:nvSpPr>
        <p:spPr/>
        <p:txBody>
          <a:bodyPr/>
          <a:lstStyle/>
          <a:p>
            <a:r>
              <a:rPr lang="ru-RU" dirty="0" smtClean="0"/>
              <a:t>П.4 ст.3 Федерального закона № 371 – ФЗ: основные общеобразовательные программы всех ОО РФ подлежат приведению в соответствие с ФООП не позднее 01.09.2023</a:t>
            </a:r>
          </a:p>
          <a:p>
            <a:r>
              <a:rPr lang="ru-RU" dirty="0" smtClean="0"/>
              <a:t>Согласно ч. 6 ст.12 Федерального закона № 273 – ФЗ образовательные организации разрабатывают ООП в соответствии с ФГОС и соответствующими ФООП.</a:t>
            </a:r>
          </a:p>
          <a:p>
            <a:r>
              <a:rPr lang="ru-RU" dirty="0" smtClean="0"/>
              <a:t>При этом содержание и планируемые результаты  программ, разработанных ОО, должны быть не ниже результатов ФООП.</a:t>
            </a:r>
            <a:endParaRPr lang="ru-RU" dirty="0"/>
          </a:p>
        </p:txBody>
      </p:sp>
    </p:spTree>
    <p:extLst>
      <p:ext uri="{BB962C8B-B14F-4D97-AF65-F5344CB8AC3E}">
        <p14:creationId xmlns:p14="http://schemas.microsoft.com/office/powerpoint/2010/main" val="632498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ВАЖНО</a:t>
            </a:r>
            <a:r>
              <a:rPr lang="ru-RU" dirty="0" smtClean="0">
                <a:solidFill>
                  <a:srgbClr val="C00000"/>
                </a:solidFill>
              </a:rPr>
              <a:t>:</a:t>
            </a:r>
            <a:endParaRPr lang="ru-RU" dirty="0">
              <a:solidFill>
                <a:srgbClr val="C00000"/>
              </a:solidFill>
            </a:endParaRPr>
          </a:p>
        </p:txBody>
      </p:sp>
      <p:sp>
        <p:nvSpPr>
          <p:cNvPr id="3" name="Объект 2"/>
          <p:cNvSpPr>
            <a:spLocks noGrp="1"/>
          </p:cNvSpPr>
          <p:nvPr>
            <p:ph idx="1"/>
          </p:nvPr>
        </p:nvSpPr>
        <p:spPr/>
        <p:txBody>
          <a:bodyPr/>
          <a:lstStyle/>
          <a:p>
            <a:r>
              <a:rPr lang="ru-RU" dirty="0" smtClean="0"/>
              <a:t>Введение ФООП является обязательным с 01.09.2023 для обучающихся 1-11 классов всех ОО, реализующих образовательные программы НОО, ООО, СОО (письмо </a:t>
            </a:r>
            <a:r>
              <a:rPr lang="ru-RU" dirty="0" err="1" smtClean="0"/>
              <a:t>Минпросвещения</a:t>
            </a:r>
            <a:r>
              <a:rPr lang="ru-RU" dirty="0" smtClean="0"/>
              <a:t> РФ от 16.01.2023 № 03-68)</a:t>
            </a:r>
          </a:p>
          <a:p>
            <a:r>
              <a:rPr lang="ru-RU" dirty="0" smtClean="0"/>
              <a:t>В обязательном порядке используются федеральные РП по учебным предметам, являющихся обязательными на всех уровнях образования</a:t>
            </a:r>
            <a:endParaRPr lang="ru-RU" dirty="0"/>
          </a:p>
        </p:txBody>
      </p:sp>
    </p:spTree>
    <p:extLst>
      <p:ext uri="{BB962C8B-B14F-4D97-AF65-F5344CB8AC3E}">
        <p14:creationId xmlns:p14="http://schemas.microsoft.com/office/powerpoint/2010/main" val="1682849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Согласно части 6 ст. 12 № 273 – ФЗ </a:t>
            </a:r>
            <a:endParaRPr lang="ru-RU" b="1" dirty="0">
              <a:solidFill>
                <a:srgbClr val="C00000"/>
              </a:solidFill>
            </a:endParaRPr>
          </a:p>
        </p:txBody>
      </p:sp>
      <p:sp>
        <p:nvSpPr>
          <p:cNvPr id="3" name="Объект 2"/>
          <p:cNvSpPr>
            <a:spLocks noGrp="1"/>
          </p:cNvSpPr>
          <p:nvPr>
            <p:ph idx="1"/>
          </p:nvPr>
        </p:nvSpPr>
        <p:spPr/>
        <p:txBody>
          <a:bodyPr>
            <a:normAutofit lnSpcReduction="10000"/>
          </a:bodyPr>
          <a:lstStyle/>
          <a:p>
            <a:r>
              <a:rPr lang="ru-RU" dirty="0" smtClean="0"/>
              <a:t>Федеральные РП по остальным учебным предметам могут использоваться как в неизменном виде, так и  в качестве методической основы для разработки </a:t>
            </a:r>
            <a:r>
              <a:rPr lang="ru-RU" dirty="0" err="1" smtClean="0"/>
              <a:t>педработниками</a:t>
            </a:r>
            <a:r>
              <a:rPr lang="ru-RU" dirty="0" smtClean="0"/>
              <a:t> авторских РП. </a:t>
            </a:r>
            <a:r>
              <a:rPr lang="ru-RU" dirty="0" smtClean="0">
                <a:solidFill>
                  <a:srgbClr val="C00000"/>
                </a:solidFill>
              </a:rPr>
              <a:t>НО</a:t>
            </a:r>
            <a:r>
              <a:rPr lang="ru-RU" dirty="0" smtClean="0"/>
              <a:t> содержание и планируемые результаты должны быть не ниже , чем в ФРП.</a:t>
            </a:r>
          </a:p>
          <a:p>
            <a:r>
              <a:rPr lang="ru-RU" dirty="0" smtClean="0"/>
              <a:t>ОО могут непосредственно применять федеральный учебный план и(или) федеральный КУГ. </a:t>
            </a:r>
            <a:r>
              <a:rPr lang="ru-RU" dirty="0" smtClean="0">
                <a:solidFill>
                  <a:srgbClr val="C00000"/>
                </a:solidFill>
              </a:rPr>
              <a:t>Вместе с тем </a:t>
            </a:r>
            <a:r>
              <a:rPr lang="ru-RU" dirty="0" smtClean="0"/>
              <a:t>на основании ст. 2 № 273 – ФЗ разработка учебного плана относится к компетенции ОО.</a:t>
            </a:r>
          </a:p>
          <a:p>
            <a:r>
              <a:rPr lang="ru-RU" dirty="0" smtClean="0"/>
              <a:t>ОО вправе перераспределить время , предусмотренное в ФУП на изучение предметов, по которым не проводится ГИА, в пользу изучения других предметов.</a:t>
            </a:r>
            <a:endParaRPr lang="ru-RU" dirty="0"/>
          </a:p>
        </p:txBody>
      </p:sp>
    </p:spTree>
    <p:extLst>
      <p:ext uri="{BB962C8B-B14F-4D97-AF65-F5344CB8AC3E}">
        <p14:creationId xmlns:p14="http://schemas.microsoft.com/office/powerpoint/2010/main" val="3427605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1593541"/>
          </a:xfrm>
        </p:spPr>
        <p:txBody>
          <a:bodyPr>
            <a:normAutofit/>
          </a:bodyPr>
          <a:lstStyle/>
          <a:p>
            <a:r>
              <a:rPr lang="ru-RU" sz="3200" b="1" dirty="0" smtClean="0">
                <a:solidFill>
                  <a:srgbClr val="C00000"/>
                </a:solidFill>
                <a:latin typeface="Times New Roman" panose="02020603050405020304" pitchFamily="18" charset="0"/>
                <a:cs typeface="Times New Roman" panose="02020603050405020304" pitchFamily="18" charset="0"/>
              </a:rPr>
              <a:t>Федеральные основные </a:t>
            </a:r>
            <a:br>
              <a:rPr lang="ru-RU" sz="3200" b="1" dirty="0" smtClean="0">
                <a:solidFill>
                  <a:srgbClr val="C00000"/>
                </a:solidFill>
                <a:latin typeface="Times New Roman" panose="02020603050405020304" pitchFamily="18" charset="0"/>
                <a:cs typeface="Times New Roman" panose="02020603050405020304" pitchFamily="18" charset="0"/>
              </a:rPr>
            </a:br>
            <a:r>
              <a:rPr lang="ru-RU" sz="3200" b="1" dirty="0" smtClean="0">
                <a:solidFill>
                  <a:srgbClr val="C00000"/>
                </a:solidFill>
                <a:latin typeface="Times New Roman" panose="02020603050405020304" pitchFamily="18" charset="0"/>
                <a:cs typeface="Times New Roman" panose="02020603050405020304" pitchFamily="18" charset="0"/>
              </a:rPr>
              <a:t>общеобразовательные программы</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r>
              <a:rPr lang="ru-RU" dirty="0" smtClean="0"/>
              <a:t>Совещание заместителей директора  ОО</a:t>
            </a:r>
          </a:p>
          <a:p>
            <a:r>
              <a:rPr lang="ru-RU" dirty="0" err="1" smtClean="0"/>
              <a:t>Искитимского</a:t>
            </a:r>
            <a:r>
              <a:rPr lang="ru-RU" dirty="0" smtClean="0"/>
              <a:t> района</a:t>
            </a:r>
          </a:p>
          <a:p>
            <a:r>
              <a:rPr lang="ru-RU" dirty="0" smtClean="0"/>
              <a:t>21.02.2023 г.</a:t>
            </a:r>
            <a:endParaRPr lang="ru-RU" dirty="0"/>
          </a:p>
        </p:txBody>
      </p:sp>
    </p:spTree>
    <p:extLst>
      <p:ext uri="{BB962C8B-B14F-4D97-AF65-F5344CB8AC3E}">
        <p14:creationId xmlns:p14="http://schemas.microsoft.com/office/powerpoint/2010/main" val="2599122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rgbClr val="FF0000"/>
                </a:solidFill>
              </a:rPr>
              <a:t>Федеральный закон от 24.09.2022г. № 371-ФЗ «О внесении изменений в Федеральный закон «Об образовании в Российской Федерации»</a:t>
            </a:r>
            <a:endParaRPr lang="ru-RU" sz="2800" b="1" dirty="0">
              <a:solidFill>
                <a:srgbClr val="FF0000"/>
              </a:solidFill>
            </a:endParaRPr>
          </a:p>
        </p:txBody>
      </p:sp>
      <p:sp>
        <p:nvSpPr>
          <p:cNvPr id="3" name="Объект 2"/>
          <p:cNvSpPr>
            <a:spLocks noGrp="1"/>
          </p:cNvSpPr>
          <p:nvPr>
            <p:ph idx="1"/>
          </p:nvPr>
        </p:nvSpPr>
        <p:spPr/>
        <p:txBody>
          <a:bodyPr/>
          <a:lstStyle/>
          <a:p>
            <a:r>
              <a:rPr lang="ru-RU" dirty="0" smtClean="0"/>
              <a:t>Введены единые для РФ Федеральные основные общеобразовательные программы (</a:t>
            </a:r>
            <a:r>
              <a:rPr lang="ru-RU" dirty="0"/>
              <a:t>далее - </a:t>
            </a:r>
            <a:r>
              <a:rPr lang="ru-RU" dirty="0" smtClean="0"/>
              <a:t>ФООП)</a:t>
            </a:r>
          </a:p>
          <a:p>
            <a:r>
              <a:rPr lang="ru-RU" dirty="0" smtClean="0"/>
              <a:t>Термин «примерные программы» на уровне НОО, ООО, СОО исключен из Федерального закона № 273 – ФЗ.</a:t>
            </a:r>
            <a:endParaRPr lang="ru-RU" dirty="0"/>
          </a:p>
        </p:txBody>
      </p:sp>
    </p:spTree>
    <p:extLst>
      <p:ext uri="{BB962C8B-B14F-4D97-AF65-F5344CB8AC3E}">
        <p14:creationId xmlns:p14="http://schemas.microsoft.com/office/powerpoint/2010/main" val="2617759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ФОП НОО, ФОП ООО, ФОП СОО</a:t>
            </a:r>
            <a:endParaRPr lang="ru-RU" b="1" dirty="0">
              <a:solidFill>
                <a:srgbClr val="FF0000"/>
              </a:solidFill>
            </a:endParaRPr>
          </a:p>
        </p:txBody>
      </p:sp>
      <p:sp>
        <p:nvSpPr>
          <p:cNvPr id="3" name="Объект 2"/>
          <p:cNvSpPr>
            <a:spLocks noGrp="1"/>
          </p:cNvSpPr>
          <p:nvPr>
            <p:ph idx="1"/>
          </p:nvPr>
        </p:nvSpPr>
        <p:spPr/>
        <p:txBody>
          <a:bodyPr/>
          <a:lstStyle/>
          <a:p>
            <a:r>
              <a:rPr lang="ru-RU" dirty="0" smtClean="0"/>
              <a:t>Утверждены приказами Министерства просвещения РФ:</a:t>
            </a:r>
          </a:p>
          <a:p>
            <a:r>
              <a:rPr lang="ru-RU" dirty="0" smtClean="0"/>
              <a:t> от 16.11.2022 № 992 (ФОП НОО)</a:t>
            </a:r>
          </a:p>
          <a:p>
            <a:r>
              <a:rPr lang="ru-RU" dirty="0"/>
              <a:t>о</a:t>
            </a:r>
            <a:r>
              <a:rPr lang="ru-RU" dirty="0" smtClean="0"/>
              <a:t>т 16.11.2022 № 993 (ФОП ООО)</a:t>
            </a:r>
          </a:p>
          <a:p>
            <a:r>
              <a:rPr lang="ru-RU" dirty="0"/>
              <a:t>о</a:t>
            </a:r>
            <a:r>
              <a:rPr lang="ru-RU" dirty="0" smtClean="0"/>
              <a:t>т 23. 11.2022 № 1014 (ФОП СОО)</a:t>
            </a:r>
          </a:p>
          <a:p>
            <a:endParaRPr lang="ru-RU" dirty="0"/>
          </a:p>
        </p:txBody>
      </p:sp>
    </p:spTree>
    <p:extLst>
      <p:ext uri="{BB962C8B-B14F-4D97-AF65-F5344CB8AC3E}">
        <p14:creationId xmlns:p14="http://schemas.microsoft.com/office/powerpoint/2010/main" val="224904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Структура и содержание ФООП</a:t>
            </a:r>
            <a:endParaRPr lang="ru-RU" dirty="0"/>
          </a:p>
        </p:txBody>
      </p:sp>
      <p:sp>
        <p:nvSpPr>
          <p:cNvPr id="3" name="Объект 2"/>
          <p:cNvSpPr>
            <a:spLocks noGrp="1"/>
          </p:cNvSpPr>
          <p:nvPr>
            <p:ph idx="1"/>
          </p:nvPr>
        </p:nvSpPr>
        <p:spPr/>
        <p:txBody>
          <a:bodyPr>
            <a:normAutofit/>
          </a:bodyPr>
          <a:lstStyle/>
          <a:p>
            <a:pPr marL="0" indent="0">
              <a:buNone/>
            </a:pPr>
            <a:r>
              <a:rPr lang="ru-RU" dirty="0" smtClean="0"/>
              <a:t>Разделы:</a:t>
            </a:r>
          </a:p>
          <a:p>
            <a:r>
              <a:rPr lang="ru-RU" dirty="0" smtClean="0"/>
              <a:t>Целевой</a:t>
            </a:r>
          </a:p>
          <a:p>
            <a:r>
              <a:rPr lang="ru-RU" dirty="0" smtClean="0"/>
              <a:t>Содержательный</a:t>
            </a:r>
          </a:p>
          <a:p>
            <a:r>
              <a:rPr lang="ru-RU" dirty="0" smtClean="0"/>
              <a:t>Организационный</a:t>
            </a:r>
            <a:endParaRPr lang="ru-RU" dirty="0"/>
          </a:p>
        </p:txBody>
      </p:sp>
    </p:spTree>
    <p:extLst>
      <p:ext uri="{BB962C8B-B14F-4D97-AF65-F5344CB8AC3E}">
        <p14:creationId xmlns:p14="http://schemas.microsoft.com/office/powerpoint/2010/main" val="3127757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Структура и содержание ФООП</a:t>
            </a:r>
            <a:endParaRPr lang="ru-RU" b="1" dirty="0">
              <a:solidFill>
                <a:srgbClr val="FF0000"/>
              </a:solidFill>
            </a:endParaRPr>
          </a:p>
        </p:txBody>
      </p:sp>
      <p:sp>
        <p:nvSpPr>
          <p:cNvPr id="3" name="Объект 2"/>
          <p:cNvSpPr>
            <a:spLocks noGrp="1"/>
          </p:cNvSpPr>
          <p:nvPr>
            <p:ph idx="1"/>
          </p:nvPr>
        </p:nvSpPr>
        <p:spPr/>
        <p:txBody>
          <a:bodyPr/>
          <a:lstStyle/>
          <a:p>
            <a:r>
              <a:rPr lang="ru-RU" dirty="0"/>
              <a:t>2. Содержание </a:t>
            </a:r>
            <a:r>
              <a:rPr lang="ru-RU" dirty="0" smtClean="0"/>
              <a:t>ФООП  </a:t>
            </a:r>
            <a:r>
              <a:rPr lang="ru-RU" dirty="0"/>
              <a:t>представлено учебно-методической документацией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определяющей единые для </a:t>
            </a:r>
            <a:r>
              <a:rPr lang="ru-RU" dirty="0" smtClean="0"/>
              <a:t>РФ базовые </a:t>
            </a:r>
            <a:r>
              <a:rPr lang="ru-RU" dirty="0"/>
              <a:t>объем и содержание </a:t>
            </a:r>
            <a:r>
              <a:rPr lang="ru-RU" dirty="0" smtClean="0"/>
              <a:t>образования, </a:t>
            </a:r>
            <a:r>
              <a:rPr lang="ru-RU" dirty="0"/>
              <a:t>планируемые результаты освоения образовательной программы</a:t>
            </a:r>
            <a:r>
              <a:rPr lang="ru-RU" u="sng" baseline="30000" dirty="0">
                <a:hlinkClick r:id="rId2"/>
              </a:rPr>
              <a:t>1</a:t>
            </a:r>
            <a:r>
              <a:rPr lang="ru-RU" dirty="0"/>
              <a:t>.</a:t>
            </a:r>
          </a:p>
        </p:txBody>
      </p:sp>
    </p:spTree>
    <p:extLst>
      <p:ext uri="{BB962C8B-B14F-4D97-AF65-F5344CB8AC3E}">
        <p14:creationId xmlns:p14="http://schemas.microsoft.com/office/powerpoint/2010/main" val="2162542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Содержание ФООП</a:t>
            </a:r>
            <a:endParaRPr lang="ru-RU" dirty="0"/>
          </a:p>
        </p:txBody>
      </p:sp>
      <p:sp>
        <p:nvSpPr>
          <p:cNvPr id="3" name="Объект 2"/>
          <p:cNvSpPr>
            <a:spLocks noGrp="1"/>
          </p:cNvSpPr>
          <p:nvPr>
            <p:ph idx="1"/>
          </p:nvPr>
        </p:nvSpPr>
        <p:spPr/>
        <p:txBody>
          <a:bodyPr/>
          <a:lstStyle/>
          <a:p>
            <a:r>
              <a:rPr lang="ru-RU" b="1" dirty="0" smtClean="0">
                <a:solidFill>
                  <a:srgbClr val="FF0000"/>
                </a:solidFill>
              </a:rPr>
              <a:t>НОО - </a:t>
            </a:r>
            <a:r>
              <a:rPr lang="ru-RU" b="1" dirty="0" smtClean="0"/>
              <a:t>в</a:t>
            </a:r>
            <a:r>
              <a:rPr lang="ru-RU" dirty="0" smtClean="0"/>
              <a:t>ключены федеральные рабочие программы (РП) учебных предметов «Русский язык», «Литература», «Окружающий мир»</a:t>
            </a:r>
          </a:p>
          <a:p>
            <a:r>
              <a:rPr lang="ru-RU" dirty="0" smtClean="0"/>
              <a:t>ФОП ООО, СОО включают федеральные РП учебных предметов «Русский язык», «Литература», «Обществознание», «История», «География», ОБЖ.</a:t>
            </a:r>
          </a:p>
          <a:p>
            <a:r>
              <a:rPr lang="ru-RU" dirty="0" smtClean="0"/>
              <a:t>Работу по включению в ФООП федеральных РП по остальным обязательным предметам планируется завершить до 01.06.2023.</a:t>
            </a:r>
            <a:endParaRPr lang="ru-RU" dirty="0"/>
          </a:p>
        </p:txBody>
      </p:sp>
    </p:spTree>
    <p:extLst>
      <p:ext uri="{BB962C8B-B14F-4D97-AF65-F5344CB8AC3E}">
        <p14:creationId xmlns:p14="http://schemas.microsoft.com/office/powerpoint/2010/main" val="8688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Организационный раздел</a:t>
            </a:r>
            <a:endParaRPr lang="ru-RU" b="1" dirty="0">
              <a:solidFill>
                <a:srgbClr val="C00000"/>
              </a:solidFill>
            </a:endParaRPr>
          </a:p>
        </p:txBody>
      </p:sp>
      <p:sp>
        <p:nvSpPr>
          <p:cNvPr id="3" name="Объект 2"/>
          <p:cNvSpPr>
            <a:spLocks noGrp="1"/>
          </p:cNvSpPr>
          <p:nvPr>
            <p:ph idx="1"/>
          </p:nvPr>
        </p:nvSpPr>
        <p:spPr/>
        <p:txBody>
          <a:bodyPr/>
          <a:lstStyle/>
          <a:p>
            <a:r>
              <a:rPr lang="ru-RU" dirty="0" smtClean="0"/>
              <a:t>НОО – пять вариантов федерального учебного плана</a:t>
            </a:r>
          </a:p>
          <a:p>
            <a:r>
              <a:rPr lang="ru-RU" dirty="0" smtClean="0"/>
              <a:t>ООО – шесть вариантов федерального учебного плана</a:t>
            </a:r>
          </a:p>
          <a:p>
            <a:r>
              <a:rPr lang="ru-RU" dirty="0" smtClean="0"/>
              <a:t>СОО – 19 вариантов федерального учебного плана</a:t>
            </a:r>
          </a:p>
          <a:p>
            <a:endParaRPr lang="ru-RU" dirty="0"/>
          </a:p>
        </p:txBody>
      </p:sp>
    </p:spTree>
    <p:extLst>
      <p:ext uri="{BB962C8B-B14F-4D97-AF65-F5344CB8AC3E}">
        <p14:creationId xmlns:p14="http://schemas.microsoft.com/office/powerpoint/2010/main" val="2845337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Федеральный календарный учебный график</a:t>
            </a:r>
            <a:endParaRPr lang="ru-RU" b="1" dirty="0">
              <a:solidFill>
                <a:srgbClr val="C00000"/>
              </a:solidFill>
            </a:endParaRPr>
          </a:p>
        </p:txBody>
      </p:sp>
      <p:sp>
        <p:nvSpPr>
          <p:cNvPr id="3" name="Объект 2"/>
          <p:cNvSpPr>
            <a:spLocks noGrp="1"/>
          </p:cNvSpPr>
          <p:nvPr>
            <p:ph idx="1"/>
          </p:nvPr>
        </p:nvSpPr>
        <p:spPr/>
        <p:txBody>
          <a:bodyPr/>
          <a:lstStyle/>
          <a:p>
            <a:pPr marL="0" indent="0">
              <a:buNone/>
            </a:pPr>
            <a:r>
              <a:rPr lang="ru-RU" dirty="0" smtClean="0"/>
              <a:t>Устанавливает:</a:t>
            </a:r>
          </a:p>
          <a:p>
            <a:r>
              <a:rPr lang="ru-RU" dirty="0" smtClean="0"/>
              <a:t>Организация образовательной деятельности осуществляется по учебным четвертям </a:t>
            </a:r>
          </a:p>
          <a:p>
            <a:r>
              <a:rPr lang="ru-RU" dirty="0" smtClean="0"/>
              <a:t>Начало и окончание учебного года</a:t>
            </a:r>
          </a:p>
          <a:p>
            <a:r>
              <a:rPr lang="ru-RU" dirty="0" smtClean="0"/>
              <a:t>Продолжительность учебных четвертей и каникул, уроков, перемен и распределение образовательной недельной нагрузки.</a:t>
            </a:r>
          </a:p>
          <a:p>
            <a:r>
              <a:rPr lang="ru-RU" b="1" u="sng" dirty="0" smtClean="0"/>
              <a:t>Ст.12 и 28 ФЗ № 273 гласит</a:t>
            </a:r>
            <a:r>
              <a:rPr lang="ru-RU" dirty="0" smtClean="0"/>
              <a:t>, что ОО вправе самостоятельно разработать календарный учебный график и может использовать организацию учебного года по триместрам</a:t>
            </a:r>
            <a:endParaRPr lang="ru-RU" dirty="0"/>
          </a:p>
        </p:txBody>
      </p:sp>
    </p:spTree>
    <p:extLst>
      <p:ext uri="{BB962C8B-B14F-4D97-AF65-F5344CB8AC3E}">
        <p14:creationId xmlns:p14="http://schemas.microsoft.com/office/powerpoint/2010/main" val="26582700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547</Words>
  <Application>Microsoft Office PowerPoint</Application>
  <PresentationFormat>Произвольный</PresentationFormat>
  <Paragraphs>44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Федеральные основные  общеобразовательные программы</vt:lpstr>
      <vt:lpstr>Федеральный закон от 24.09.2022г. № 371-ФЗ «О внесении изменений в Федеральный закон «Об образовании в Российской Федерации»</vt:lpstr>
      <vt:lpstr>ФОП НОО, ФОП ООО, ФОП СОО</vt:lpstr>
      <vt:lpstr>Структура и содержание ФООП</vt:lpstr>
      <vt:lpstr>Структура и содержание ФООП</vt:lpstr>
      <vt:lpstr>Содержание ФООП</vt:lpstr>
      <vt:lpstr>Организационный раздел</vt:lpstr>
      <vt:lpstr>Федеральный календарный учебный график</vt:lpstr>
      <vt:lpstr>О введении ФООП</vt:lpstr>
      <vt:lpstr>ВАЖНО:</vt:lpstr>
      <vt:lpstr>Согласно части 6 ст. 12 № 273 – ФЗ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Федеральная образовательная программа основного общего образования </dc:title>
  <dc:creator>Всеволод Лаврентьев</dc:creator>
  <cp:lastModifiedBy>Ровинская ЕВ</cp:lastModifiedBy>
  <cp:revision>15</cp:revision>
  <dcterms:created xsi:type="dcterms:W3CDTF">2023-02-20T14:03:52Z</dcterms:created>
  <dcterms:modified xsi:type="dcterms:W3CDTF">2023-02-21T02:03:51Z</dcterms:modified>
</cp:coreProperties>
</file>